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455" r:id="rId2"/>
    <p:sldId id="953" r:id="rId3"/>
    <p:sldId id="955" r:id="rId4"/>
    <p:sldId id="979" r:id="rId5"/>
    <p:sldId id="960" r:id="rId6"/>
    <p:sldId id="961" r:id="rId7"/>
    <p:sldId id="976" r:id="rId8"/>
    <p:sldId id="962" r:id="rId9"/>
    <p:sldId id="963" r:id="rId10"/>
    <p:sldId id="980" r:id="rId11"/>
    <p:sldId id="967" r:id="rId12"/>
    <p:sldId id="913" r:id="rId13"/>
    <p:sldId id="969" r:id="rId14"/>
    <p:sldId id="972" r:id="rId15"/>
    <p:sldId id="9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FF00"/>
    <a:srgbClr val="66FF66"/>
    <a:srgbClr val="F99FCE"/>
    <a:srgbClr val="FFCCFF"/>
    <a:srgbClr val="FF99FF"/>
    <a:srgbClr val="CC3399"/>
    <a:srgbClr val="383838"/>
    <a:srgbClr val="C00000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7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pattern on a rug&#10;&#10;Description automatically generated">
            <a:extLst>
              <a:ext uri="{FF2B5EF4-FFF2-40B4-BE49-F238E27FC236}">
                <a16:creationId xmlns:a16="http://schemas.microsoft.com/office/drawing/2014/main" id="{DD84D19E-BDFC-8FF1-8D4C-24E5172F13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334" y="6353238"/>
            <a:ext cx="12180952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20.png"/><Relationship Id="rId17" Type="http://schemas.openxmlformats.org/officeDocument/2006/relationships/image" Target="../media/image45.png"/><Relationship Id="rId2" Type="http://schemas.openxmlformats.org/officeDocument/2006/relationships/image" Target="../media/image4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34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microsoft.com/office/2017/06/relationships/model3d" Target="../media/model3d1.glb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1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2.png"/><Relationship Id="rId12" Type="http://schemas.openxmlformats.org/officeDocument/2006/relationships/image" Target="../media/image442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48.png"/><Relationship Id="rId2" Type="http://schemas.openxmlformats.org/officeDocument/2006/relationships/image" Target="../media/image49.png"/><Relationship Id="rId16" Type="http://schemas.openxmlformats.org/officeDocument/2006/relationships/image" Target="../media/image482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47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2.png"/><Relationship Id="rId15" Type="http://schemas.openxmlformats.org/officeDocument/2006/relationships/image" Target="../media/image472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microsoft.com/office/2017/06/relationships/model3d" Target="../media/model3d1.glb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2.png"/><Relationship Id="rId9" Type="http://schemas.openxmlformats.org/officeDocument/2006/relationships/image" Target="../media/image422.png"/><Relationship Id="rId14" Type="http://schemas.openxmlformats.org/officeDocument/2006/relationships/image" Target="../media/image462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4.png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png"/><Relationship Id="rId18" Type="http://schemas.openxmlformats.org/officeDocument/2006/relationships/image" Target="../media/image51.png"/><Relationship Id="rId26" Type="http://schemas.openxmlformats.org/officeDocument/2006/relationships/image" Target="../media/image76.png"/><Relationship Id="rId39" Type="http://schemas.openxmlformats.org/officeDocument/2006/relationships/image" Target="../media/image89.png"/><Relationship Id="rId21" Type="http://schemas.openxmlformats.org/officeDocument/2006/relationships/image" Target="../media/image54.png"/><Relationship Id="rId34" Type="http://schemas.openxmlformats.org/officeDocument/2006/relationships/image" Target="../media/image84.png"/><Relationship Id="rId7" Type="http://schemas.openxmlformats.org/officeDocument/2006/relationships/image" Target="../media/image402.png"/><Relationship Id="rId12" Type="http://schemas.openxmlformats.org/officeDocument/2006/relationships/image" Target="../media/image442.png"/><Relationship Id="rId17" Type="http://schemas.openxmlformats.org/officeDocument/2006/relationships/image" Target="../media/image50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2" Type="http://schemas.openxmlformats.org/officeDocument/2006/relationships/image" Target="../media/image49.png"/><Relationship Id="rId16" Type="http://schemas.openxmlformats.org/officeDocument/2006/relationships/image" Target="../media/image482.png"/><Relationship Id="rId20" Type="http://schemas.openxmlformats.org/officeDocument/2006/relationships/image" Target="../media/image53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32" Type="http://schemas.openxmlformats.org/officeDocument/2006/relationships/image" Target="../media/image74.png"/><Relationship Id="rId37" Type="http://schemas.openxmlformats.org/officeDocument/2006/relationships/image" Target="../media/image87.png"/><Relationship Id="rId5" Type="http://schemas.openxmlformats.org/officeDocument/2006/relationships/image" Target="../media/image382.png"/><Relationship Id="rId15" Type="http://schemas.openxmlformats.org/officeDocument/2006/relationships/image" Target="../media/image472.png"/><Relationship Id="rId23" Type="http://schemas.openxmlformats.org/officeDocument/2006/relationships/image" Target="../media/image56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microsoft.com/office/2017/06/relationships/model3d" Target="../media/model3d1.glb"/><Relationship Id="rId19" Type="http://schemas.openxmlformats.org/officeDocument/2006/relationships/image" Target="../media/image52.png"/><Relationship Id="rId31" Type="http://schemas.openxmlformats.org/officeDocument/2006/relationships/image" Target="../media/image81.png"/><Relationship Id="rId4" Type="http://schemas.openxmlformats.org/officeDocument/2006/relationships/image" Target="../media/image372.png"/><Relationship Id="rId9" Type="http://schemas.openxmlformats.org/officeDocument/2006/relationships/image" Target="../media/image422.png"/><Relationship Id="rId14" Type="http://schemas.openxmlformats.org/officeDocument/2006/relationships/image" Target="../media/image462.png"/><Relationship Id="rId22" Type="http://schemas.openxmlformats.org/officeDocument/2006/relationships/image" Target="../media/image55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8" Type="http://schemas.openxmlformats.org/officeDocument/2006/relationships/image" Target="../media/image414.png"/><Relationship Id="rId3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109.png"/><Relationship Id="rId26" Type="http://schemas.openxmlformats.org/officeDocument/2006/relationships/image" Target="../media/image481.png"/><Relationship Id="rId3" Type="http://schemas.microsoft.com/office/2017/06/relationships/model3d" Target="../media/model3d1.glb"/><Relationship Id="rId21" Type="http://schemas.openxmlformats.org/officeDocument/2006/relationships/image" Target="../media/image115.png"/><Relationship Id="rId7" Type="http://schemas.openxmlformats.org/officeDocument/2006/relationships/image" Target="../media/image421.png"/><Relationship Id="rId12" Type="http://schemas.openxmlformats.org/officeDocument/2006/relationships/image" Target="../media/image108.png"/><Relationship Id="rId17" Type="http://schemas.openxmlformats.org/officeDocument/2006/relationships/image" Target="../media/image99.png"/><Relationship Id="rId25" Type="http://schemas.openxmlformats.org/officeDocument/2006/relationships/image" Target="../media/image119.png"/><Relationship Id="rId2" Type="http://schemas.openxmlformats.org/officeDocument/2006/relationships/image" Target="../media/image90.png"/><Relationship Id="rId16" Type="http://schemas.openxmlformats.org/officeDocument/2006/relationships/image" Target="../media/image46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51.png"/><Relationship Id="rId24" Type="http://schemas.openxmlformats.org/officeDocument/2006/relationships/image" Target="../media/image118.png"/><Relationship Id="rId5" Type="http://schemas.openxmlformats.org/officeDocument/2006/relationships/image" Target="../media/image401.png"/><Relationship Id="rId15" Type="http://schemas.openxmlformats.org/officeDocument/2006/relationships/image" Target="../media/image98.png"/><Relationship Id="rId28" Type="http://schemas.openxmlformats.org/officeDocument/2006/relationships/image" Target="../media/image106.png"/><Relationship Id="rId10" Type="http://schemas.openxmlformats.org/officeDocument/2006/relationships/image" Target="../media/image107.png"/><Relationship Id="rId19" Type="http://schemas.openxmlformats.org/officeDocument/2006/relationships/image" Target="../media/image113.png"/><Relationship Id="rId4" Type="http://schemas.openxmlformats.org/officeDocument/2006/relationships/image" Target="../media/image32.png"/><Relationship Id="rId9" Type="http://schemas.openxmlformats.org/officeDocument/2006/relationships/image" Target="../media/image441.png"/><Relationship Id="rId14" Type="http://schemas.openxmlformats.org/officeDocument/2006/relationships/image" Target="../media/image110.png"/><Relationship Id="rId22" Type="http://schemas.openxmlformats.org/officeDocument/2006/relationships/image" Target="../media/image105.png"/><Relationship Id="rId27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microsoft.com/office/2017/06/relationships/model3d" Target="../media/model3d1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2.png"/><Relationship Id="rId7" Type="http://schemas.openxmlformats.org/officeDocument/2006/relationships/image" Target="../media/image2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2.png"/><Relationship Id="rId7" Type="http://schemas.openxmlformats.org/officeDocument/2006/relationships/image" Target="../media/image2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7.png"/><Relationship Id="rId9" Type="http://schemas.openxmlformats.org/officeDocument/2006/relationships/image" Target="../media/image2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17/06/relationships/model3d" Target="../media/model3d1.glb"/><Relationship Id="rId7" Type="http://schemas.openxmlformats.org/officeDocument/2006/relationships/image" Target="../media/image2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17.pn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281.png"/><Relationship Id="rId10" Type="http://schemas.openxmlformats.org/officeDocument/2006/relationships/image" Target="../media/image302.png"/><Relationship Id="rId4" Type="http://schemas.openxmlformats.org/officeDocument/2006/relationships/image" Target="../media/image271.png"/><Relationship Id="rId9" Type="http://schemas.openxmlformats.org/officeDocument/2006/relationships/image" Target="../media/image2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41.png"/><Relationship Id="rId3" Type="http://schemas.microsoft.com/office/2017/06/relationships/model3d" Target="../media/model3d1.glb"/><Relationship Id="rId7" Type="http://schemas.openxmlformats.org/officeDocument/2006/relationships/image" Target="../media/image231.png"/><Relationship Id="rId12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352.png"/><Relationship Id="rId5" Type="http://schemas.openxmlformats.org/officeDocument/2006/relationships/image" Target="../media/image217.png"/><Relationship Id="rId10" Type="http://schemas.openxmlformats.org/officeDocument/2006/relationships/image" Target="../media/image342.png"/><Relationship Id="rId4" Type="http://schemas.openxmlformats.org/officeDocument/2006/relationships/image" Target="../media/image32.png"/><Relationship Id="rId9" Type="http://schemas.openxmlformats.org/officeDocument/2006/relationships/image" Target="../media/image3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Бліна-Фонга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021A5-383A-9F61-7B21-AFDB5F62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178C-11F7-DB06-7F43-07B88582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638364-3188-A7F9-9728-6B76C09F1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39782" cy="4351337"/>
              </a:xfrm>
            </p:spPr>
            <p:txBody>
              <a:bodyPr/>
              <a:lstStyle/>
              <a:p>
                <a:r>
                  <a:rPr lang="uk-UA" dirty="0"/>
                  <a:t>Тепер переаналізуємо цю нову методу дзеркального відбиття, щоб зрозуміти деякі її особлисвості</a:t>
                </a:r>
              </a:p>
              <a:p>
                <a:r>
                  <a:rPr lang="uk-UA" dirty="0"/>
                  <a:t>По-перше, якщо вектор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знаходиться у півкулі навколо нормалі, то скалярний добуток завжди поверне якесь додатне значення </a:t>
                </a:r>
              </a:p>
              <a:p>
                <a:pPr lvl="1"/>
                <a:r>
                  <a:rPr lang="uk-UA" dirty="0"/>
                  <a:t>В порівнянні, модель Фонга тільки повертатиме ненульову інтенсивність, коли вектор огляду знаходиться у півкулі навколо вектора відбиття</a:t>
                </a:r>
              </a:p>
              <a:p>
                <a:r>
                  <a:rPr lang="uk-UA" dirty="0"/>
                  <a:t>Тому ця метода дозволяє, щоб косинус дзеркального відбиття покривав цілу поверхню пікселя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638364-3188-A7F9-9728-6B76C09F1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39782" cy="4351337"/>
              </a:xfrm>
              <a:blipFill>
                <a:blip r:embed="rId2"/>
                <a:stretch>
                  <a:fillRect l="-22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C876A0-A625-7616-B784-1ACB0A35FC2A}"/>
                  </a:ext>
                </a:extLst>
              </p:cNvPr>
              <p:cNvSpPr txBox="1"/>
              <p:nvPr/>
            </p:nvSpPr>
            <p:spPr>
              <a:xfrm>
                <a:off x="8307078" y="660538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A02254-29A6-8ED0-D2E7-3D1FD140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78" y="660538"/>
                <a:ext cx="201144" cy="276999"/>
              </a:xfrm>
              <a:prstGeom prst="rect">
                <a:avLst/>
              </a:prstGeom>
              <a:blipFill>
                <a:blip r:embed="rId3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E95AB-C619-36B8-0BD4-880D51CBCB0B}"/>
              </a:ext>
            </a:extLst>
          </p:cNvPr>
          <p:cNvCxnSpPr/>
          <p:nvPr/>
        </p:nvCxnSpPr>
        <p:spPr>
          <a:xfrm>
            <a:off x="6985298" y="2351869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CA4F0C-5227-3D28-7081-D498728B8876}"/>
              </a:ext>
            </a:extLst>
          </p:cNvPr>
          <p:cNvCxnSpPr>
            <a:cxnSpLocks/>
          </p:cNvCxnSpPr>
          <p:nvPr/>
        </p:nvCxnSpPr>
        <p:spPr>
          <a:xfrm flipH="1" flipV="1">
            <a:off x="8407650" y="914400"/>
            <a:ext cx="11032" cy="1437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451A1D-2C63-32C0-42EC-7D67DF89CFDA}"/>
              </a:ext>
            </a:extLst>
          </p:cNvPr>
          <p:cNvCxnSpPr>
            <a:cxnSpLocks/>
          </p:cNvCxnSpPr>
          <p:nvPr/>
        </p:nvCxnSpPr>
        <p:spPr>
          <a:xfrm flipV="1">
            <a:off x="8418682" y="1293663"/>
            <a:ext cx="1282535" cy="10582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E7D460-6C65-84C9-DA5F-7EFFB98E4F1A}"/>
                  </a:ext>
                </a:extLst>
              </p:cNvPr>
              <p:cNvSpPr txBox="1"/>
              <p:nvPr/>
            </p:nvSpPr>
            <p:spPr>
              <a:xfrm>
                <a:off x="9678642" y="1082004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6C3732-7334-1F0E-7716-8DDCAF97B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642" y="1082004"/>
                <a:ext cx="196336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501158-6AF1-FB79-B476-D3FDD273570C}"/>
                  </a:ext>
                </a:extLst>
              </p:cNvPr>
              <p:cNvSpPr txBox="1"/>
              <p:nvPr/>
            </p:nvSpPr>
            <p:spPr>
              <a:xfrm>
                <a:off x="7681169" y="2491089"/>
                <a:ext cx="1452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5D2855-D3F3-E473-DA8F-A9E22B70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169" y="2491089"/>
                <a:ext cx="1452962" cy="276999"/>
              </a:xfrm>
              <a:prstGeom prst="rect">
                <a:avLst/>
              </a:prstGeom>
              <a:blipFill>
                <a:blip r:embed="rId5"/>
                <a:stretch>
                  <a:fillRect l="-1681" r="-336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B709CB-7657-B2E4-9281-4A4AB2034C33}"/>
              </a:ext>
            </a:extLst>
          </p:cNvPr>
          <p:cNvCxnSpPr>
            <a:cxnSpLocks/>
          </p:cNvCxnSpPr>
          <p:nvPr/>
        </p:nvCxnSpPr>
        <p:spPr>
          <a:xfrm flipV="1">
            <a:off x="8434082" y="4708706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1006EB-114A-56E9-E4D6-5B5332B24B41}"/>
                  </a:ext>
                </a:extLst>
              </p:cNvPr>
              <p:cNvSpPr txBox="1"/>
              <p:nvPr/>
            </p:nvSpPr>
            <p:spPr>
              <a:xfrm>
                <a:off x="9542866" y="4719881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C5B12F-A17B-9EFC-CF21-8CB0322E4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866" y="4719881"/>
                <a:ext cx="143565" cy="276999"/>
              </a:xfrm>
              <a:prstGeom prst="rect">
                <a:avLst/>
              </a:prstGeom>
              <a:blipFill>
                <a:blip r:embed="rId6"/>
                <a:stretch>
                  <a:fillRect l="-37500" r="-2916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40E7D4-02BD-B308-B548-857015E169F8}"/>
                  </a:ext>
                </a:extLst>
              </p:cNvPr>
              <p:cNvSpPr txBox="1"/>
              <p:nvPr/>
            </p:nvSpPr>
            <p:spPr>
              <a:xfrm>
                <a:off x="8322478" y="3086163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F9B51-3A50-F291-69C3-5844AAFA8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78" y="3086163"/>
                <a:ext cx="201144" cy="276999"/>
              </a:xfrm>
              <a:prstGeom prst="rect">
                <a:avLst/>
              </a:prstGeom>
              <a:blipFill>
                <a:blip r:embed="rId7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7D00D1-BBEC-493B-162A-D362D4F2B789}"/>
                  </a:ext>
                </a:extLst>
              </p:cNvPr>
              <p:cNvSpPr txBox="1"/>
              <p:nvPr/>
            </p:nvSpPr>
            <p:spPr>
              <a:xfrm>
                <a:off x="9133222" y="3680386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4BEA1E-6BCC-0DAB-30D6-1F8A7421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222" y="3680386"/>
                <a:ext cx="195886" cy="276999"/>
              </a:xfrm>
              <a:prstGeom prst="rect">
                <a:avLst/>
              </a:prstGeom>
              <a:blipFill>
                <a:blip r:embed="rId8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59FF7F-ABFC-84B8-3674-0EB8037EE61A}"/>
              </a:ext>
            </a:extLst>
          </p:cNvPr>
          <p:cNvCxnSpPr>
            <a:cxnSpLocks/>
          </p:cNvCxnSpPr>
          <p:nvPr/>
        </p:nvCxnSpPr>
        <p:spPr>
          <a:xfrm flipH="1" flipV="1">
            <a:off x="6994580" y="4613098"/>
            <a:ext cx="1439501" cy="4312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6CE889-8BA6-37B7-8247-0F5EBA1D4443}"/>
                  </a:ext>
                </a:extLst>
              </p:cNvPr>
              <p:cNvSpPr txBox="1"/>
              <p:nvPr/>
            </p:nvSpPr>
            <p:spPr>
              <a:xfrm>
                <a:off x="6775415" y="4428300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19EBBD-E0F8-B2B2-3CA9-B723B662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415" y="4428300"/>
                <a:ext cx="178190" cy="276999"/>
              </a:xfrm>
              <a:prstGeom prst="rect">
                <a:avLst/>
              </a:prstGeom>
              <a:blipFill>
                <a:blip r:embed="rId9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C26741-77D2-937D-9BBD-075988974836}"/>
              </a:ext>
            </a:extLst>
          </p:cNvPr>
          <p:cNvCxnSpPr/>
          <p:nvPr/>
        </p:nvCxnSpPr>
        <p:spPr>
          <a:xfrm>
            <a:off x="7000698" y="5050544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2F4344-9EC6-15D0-76F3-A826ADE33EE5}"/>
              </a:ext>
            </a:extLst>
          </p:cNvPr>
          <p:cNvCxnSpPr>
            <a:cxnSpLocks/>
          </p:cNvCxnSpPr>
          <p:nvPr/>
        </p:nvCxnSpPr>
        <p:spPr>
          <a:xfrm flipV="1">
            <a:off x="8434082" y="3322050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FDBD74-64A7-AB51-806B-B1D7FE96CC3E}"/>
              </a:ext>
            </a:extLst>
          </p:cNvPr>
          <p:cNvCxnSpPr>
            <a:cxnSpLocks/>
          </p:cNvCxnSpPr>
          <p:nvPr/>
        </p:nvCxnSpPr>
        <p:spPr>
          <a:xfrm flipV="1">
            <a:off x="8423050" y="3741809"/>
            <a:ext cx="666332" cy="13087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62424F38-2C35-0FE5-154F-DEE4174BC6CB}"/>
              </a:ext>
            </a:extLst>
          </p:cNvPr>
          <p:cNvSpPr/>
          <p:nvPr/>
        </p:nvSpPr>
        <p:spPr>
          <a:xfrm rot="16985026">
            <a:off x="7827203" y="4342352"/>
            <a:ext cx="1240582" cy="1312395"/>
          </a:xfrm>
          <a:prstGeom prst="pie">
            <a:avLst>
              <a:gd name="adj1" fmla="val 10809796"/>
              <a:gd name="adj2" fmla="val 21566503"/>
            </a:avLst>
          </a:prstGeom>
          <a:solidFill>
            <a:srgbClr val="FFC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Camera">
                <a:extLst>
                  <a:ext uri="{FF2B5EF4-FFF2-40B4-BE49-F238E27FC236}">
                    <a16:creationId xmlns:a16="http://schemas.microsoft.com/office/drawing/2014/main" id="{099D9E3E-CB27-7B4B-DC55-85B4C24B02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8841645" y="537500"/>
              <a:ext cx="732215" cy="717858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732215" cy="7178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51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Camera">
                <a:extLst>
                  <a:ext uri="{FF2B5EF4-FFF2-40B4-BE49-F238E27FC236}">
                    <a16:creationId xmlns:a16="http://schemas.microsoft.com/office/drawing/2014/main" id="{099D9E3E-CB27-7B4B-DC55-85B4C24B02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511506">
                <a:off x="8841645" y="537500"/>
                <a:ext cx="732215" cy="717858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Sun 34">
            <a:extLst>
              <a:ext uri="{FF2B5EF4-FFF2-40B4-BE49-F238E27FC236}">
                <a16:creationId xmlns:a16="http://schemas.microsoft.com/office/drawing/2014/main" id="{86273620-AC60-7D0E-5567-743AAD2F20BA}"/>
              </a:ext>
            </a:extLst>
          </p:cNvPr>
          <p:cNvSpPr/>
          <p:nvPr/>
        </p:nvSpPr>
        <p:spPr>
          <a:xfrm>
            <a:off x="9743605" y="1655365"/>
            <a:ext cx="559896" cy="56012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76EF23-7D56-8C57-2B2B-A0070AC751D8}"/>
              </a:ext>
            </a:extLst>
          </p:cNvPr>
          <p:cNvCxnSpPr>
            <a:cxnSpLocks/>
          </p:cNvCxnSpPr>
          <p:nvPr/>
        </p:nvCxnSpPr>
        <p:spPr>
          <a:xfrm flipV="1">
            <a:off x="8427342" y="1999322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1736CC-EE91-2564-D943-60FB0033A506}"/>
              </a:ext>
            </a:extLst>
          </p:cNvPr>
          <p:cNvCxnSpPr>
            <a:cxnSpLocks/>
          </p:cNvCxnSpPr>
          <p:nvPr/>
        </p:nvCxnSpPr>
        <p:spPr>
          <a:xfrm flipV="1">
            <a:off x="8416310" y="1104429"/>
            <a:ext cx="675572" cy="1236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3AD306CC-3598-414A-9976-2CD5AB63DCC7}"/>
              </a:ext>
            </a:extLst>
          </p:cNvPr>
          <p:cNvSpPr/>
          <p:nvPr/>
        </p:nvSpPr>
        <p:spPr>
          <a:xfrm>
            <a:off x="7807612" y="1693990"/>
            <a:ext cx="1240582" cy="1312395"/>
          </a:xfrm>
          <a:prstGeom prst="pie">
            <a:avLst>
              <a:gd name="adj1" fmla="val 10809796"/>
              <a:gd name="adj2" fmla="val 21566503"/>
            </a:avLst>
          </a:prstGeom>
          <a:solidFill>
            <a:srgbClr val="FFC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Camera">
                <a:extLst>
                  <a:ext uri="{FF2B5EF4-FFF2-40B4-BE49-F238E27FC236}">
                    <a16:creationId xmlns:a16="http://schemas.microsoft.com/office/drawing/2014/main" id="{888C74D8-169B-D26D-F853-E8D850BEE5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8792122" y="3179853"/>
              <a:ext cx="732215" cy="717858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732215" cy="7178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51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Camera">
                <a:extLst>
                  <a:ext uri="{FF2B5EF4-FFF2-40B4-BE49-F238E27FC236}">
                    <a16:creationId xmlns:a16="http://schemas.microsoft.com/office/drawing/2014/main" id="{888C74D8-169B-D26D-F853-E8D850BEE5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4511506">
                <a:off x="8792122" y="3179853"/>
                <a:ext cx="732215" cy="71785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Sun 40">
            <a:extLst>
              <a:ext uri="{FF2B5EF4-FFF2-40B4-BE49-F238E27FC236}">
                <a16:creationId xmlns:a16="http://schemas.microsoft.com/office/drawing/2014/main" id="{519265A9-BA42-0BA4-2F91-181B17D63917}"/>
              </a:ext>
            </a:extLst>
          </p:cNvPr>
          <p:cNvSpPr/>
          <p:nvPr/>
        </p:nvSpPr>
        <p:spPr>
          <a:xfrm>
            <a:off x="9735798" y="4333035"/>
            <a:ext cx="559896" cy="56012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885586-C904-B00D-58F9-5620821DD14C}"/>
                  </a:ext>
                </a:extLst>
              </p:cNvPr>
              <p:cNvSpPr txBox="1"/>
              <p:nvPr/>
            </p:nvSpPr>
            <p:spPr>
              <a:xfrm>
                <a:off x="9109809" y="1045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E0E318-3299-0190-83BF-4486D0058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809" y="1045764"/>
                <a:ext cx="195886" cy="276999"/>
              </a:xfrm>
              <a:prstGeom prst="rect">
                <a:avLst/>
              </a:prstGeom>
              <a:blipFill>
                <a:blip r:embed="rId13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1FEF68-F1DA-03BE-E610-10C9C5ED7B20}"/>
                  </a:ext>
                </a:extLst>
              </p:cNvPr>
              <p:cNvSpPr txBox="1"/>
              <p:nvPr/>
            </p:nvSpPr>
            <p:spPr>
              <a:xfrm>
                <a:off x="9648232" y="200824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695A8B-B742-F4B5-E168-2D142B9D6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32" y="2008249"/>
                <a:ext cx="143565" cy="276999"/>
              </a:xfrm>
              <a:prstGeom prst="rect">
                <a:avLst/>
              </a:prstGeom>
              <a:blipFill>
                <a:blip r:embed="rId14"/>
                <a:stretch>
                  <a:fillRect l="-39130" r="-347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78E2B8-99F8-58FB-8D22-437DE4AB2EC7}"/>
                  </a:ext>
                </a:extLst>
              </p:cNvPr>
              <p:cNvSpPr txBox="1"/>
              <p:nvPr/>
            </p:nvSpPr>
            <p:spPr>
              <a:xfrm>
                <a:off x="7612437" y="5733720"/>
                <a:ext cx="1430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4DCFB7-5023-8C81-FFA0-9047F7C98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437" y="5733720"/>
                <a:ext cx="1430007" cy="276999"/>
              </a:xfrm>
              <a:prstGeom prst="rect">
                <a:avLst/>
              </a:prstGeom>
              <a:blipFill>
                <a:blip r:embed="rId15"/>
                <a:stretch>
                  <a:fillRect l="-1709" r="-17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1C7410-89BF-981A-8CB7-70D7042B6CB8}"/>
              </a:ext>
            </a:extLst>
          </p:cNvPr>
          <p:cNvCxnSpPr>
            <a:cxnSpLocks/>
          </p:cNvCxnSpPr>
          <p:nvPr/>
        </p:nvCxnSpPr>
        <p:spPr>
          <a:xfrm flipH="1" flipV="1">
            <a:off x="7360467" y="1359003"/>
            <a:ext cx="1069247" cy="9747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571203-85BB-E4BE-4C95-48E4345BE88A}"/>
                  </a:ext>
                </a:extLst>
              </p:cNvPr>
              <p:cNvSpPr txBox="1"/>
              <p:nvPr/>
            </p:nvSpPr>
            <p:spPr>
              <a:xfrm>
                <a:off x="7166744" y="1098344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571203-85BB-E4BE-4C95-48E4345BE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44" y="1098344"/>
                <a:ext cx="196336" cy="276999"/>
              </a:xfrm>
              <a:prstGeom prst="rect">
                <a:avLst/>
              </a:prstGeom>
              <a:blipFill>
                <a:blip r:embed="rId16"/>
                <a:stretch>
                  <a:fillRect l="-28125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58D829-5C19-34DC-1757-0F94BC4CD31E}"/>
              </a:ext>
            </a:extLst>
          </p:cNvPr>
          <p:cNvCxnSpPr>
            <a:cxnSpLocks/>
          </p:cNvCxnSpPr>
          <p:nvPr/>
        </p:nvCxnSpPr>
        <p:spPr>
          <a:xfrm flipH="1">
            <a:off x="7220852" y="2333705"/>
            <a:ext cx="1217522" cy="3351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18CDC0-BF33-0B3B-941E-463B1C823FA7}"/>
                  </a:ext>
                </a:extLst>
              </p:cNvPr>
              <p:cNvSpPr txBox="1"/>
              <p:nvPr/>
            </p:nvSpPr>
            <p:spPr>
              <a:xfrm>
                <a:off x="7036707" y="2519984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18CDC0-BF33-0B3B-941E-463B1C823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707" y="2519984"/>
                <a:ext cx="196336" cy="276999"/>
              </a:xfrm>
              <a:prstGeom prst="rect">
                <a:avLst/>
              </a:prstGeom>
              <a:blipFill>
                <a:blip r:embed="rId17"/>
                <a:stretch>
                  <a:fillRect l="-27273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tial Circle 8">
            <a:extLst>
              <a:ext uri="{FF2B5EF4-FFF2-40B4-BE49-F238E27FC236}">
                <a16:creationId xmlns:a16="http://schemas.microsoft.com/office/drawing/2014/main" id="{3E657EE5-9EE7-136B-B04E-219301FA491F}"/>
              </a:ext>
            </a:extLst>
          </p:cNvPr>
          <p:cNvSpPr/>
          <p:nvPr/>
        </p:nvSpPr>
        <p:spPr>
          <a:xfrm rot="16985026">
            <a:off x="7788315" y="4370346"/>
            <a:ext cx="1313890" cy="1332325"/>
          </a:xfrm>
          <a:prstGeom prst="pie">
            <a:avLst>
              <a:gd name="adj1" fmla="val 21534954"/>
              <a:gd name="adj2" fmla="val 4614023"/>
            </a:avLst>
          </a:prstGeom>
          <a:solidFill>
            <a:srgbClr val="C00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7" grpId="0"/>
      <p:bldP spid="21" grpId="0"/>
      <p:bldP spid="22" grpId="0"/>
      <p:bldP spid="23" grpId="0"/>
      <p:bldP spid="26" grpId="0"/>
      <p:bldP spid="33" grpId="0" animBg="1"/>
      <p:bldP spid="38" grpId="0" animBg="1"/>
      <p:bldP spid="41" grpId="0" animBg="1"/>
      <p:bldP spid="45" grpId="0"/>
      <p:bldP spid="15" grpId="0"/>
      <p:bldP spid="15" grpId="1"/>
      <p:bldP spid="24" grpId="0"/>
      <p:bldP spid="24" grpId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CCB4-240A-37AE-47B1-04F79D45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0DDC-29CE-9A05-B4DE-D764D0D2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54778" cy="4351337"/>
          </a:xfrm>
        </p:spPr>
        <p:txBody>
          <a:bodyPr/>
          <a:lstStyle/>
          <a:p>
            <a:r>
              <a:rPr lang="uk-UA" dirty="0"/>
              <a:t>По-друге, художники і програмісти відеоігор заважали, що відблизки Блінна-Фонга більші, ніж у Фонга, коли значення блискучості однакова</a:t>
            </a:r>
            <a:endParaRPr lang="en-US" dirty="0"/>
          </a:p>
          <a:p>
            <a:r>
              <a:rPr lang="uk-UA" dirty="0"/>
              <a:t>Якщо ви хочете, щоб відблизки мали приблизний розмір, треба помножити значення блискучості на 2</a:t>
            </a:r>
            <a:r>
              <a:rPr lang="en-US" dirty="0"/>
              <a:t>-4</a:t>
            </a:r>
            <a:r>
              <a:rPr lang="uk-UA" dirty="0"/>
              <a:t> у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AE24D2-0322-FA8C-1872-88D7381FD0CF}"/>
                  </a:ext>
                </a:extLst>
              </p:cNvPr>
              <p:cNvSpPr txBox="1"/>
              <p:nvPr/>
            </p:nvSpPr>
            <p:spPr>
              <a:xfrm>
                <a:off x="7243019" y="1617105"/>
                <a:ext cx="445513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𝑠h𝑖𝑛𝑖𝑛𝑒𝑠𝑠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𝑠h𝑖𝑛𝑖𝑛𝑒𝑠𝑠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AE24D2-0322-FA8C-1872-88D7381FD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019" y="1617105"/>
                <a:ext cx="4455130" cy="285912"/>
              </a:xfrm>
              <a:prstGeom prst="rect">
                <a:avLst/>
              </a:prstGeom>
              <a:blipFill>
                <a:blip r:embed="rId2"/>
                <a:stretch>
                  <a:fillRect l="-137" t="-2128" r="-13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1B37E-EC6D-A02F-B63D-40820BE31DE3}"/>
                  </a:ext>
                </a:extLst>
              </p:cNvPr>
              <p:cNvSpPr txBox="1"/>
              <p:nvPr/>
            </p:nvSpPr>
            <p:spPr>
              <a:xfrm>
                <a:off x="7082718" y="1998105"/>
                <a:ext cx="455881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𝑠h𝑖𝑛𝑖𝑛𝑒𝑠𝑠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𝑠h𝑖𝑛𝑖𝑛𝑒𝑠𝑠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1B37E-EC6D-A02F-B63D-40820BE31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718" y="1998105"/>
                <a:ext cx="4558812" cy="285912"/>
              </a:xfrm>
              <a:prstGeom prst="rect">
                <a:avLst/>
              </a:prstGeom>
              <a:blipFill>
                <a:blip r:embed="rId3"/>
                <a:stretch>
                  <a:fillRect l="-267" t="-4255" r="-13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ue spheres with text&#10;&#10;Description automatically generated with medium confidence">
            <a:extLst>
              <a:ext uri="{FF2B5EF4-FFF2-40B4-BE49-F238E27FC236}">
                <a16:creationId xmlns:a16="http://schemas.microsoft.com/office/drawing/2014/main" id="{6AF10F64-9B42-F897-00F0-F8214649F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18" y="2646533"/>
            <a:ext cx="4533018" cy="2002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8866D1-EF49-890B-EEEE-1C39910E7B2A}"/>
              </a:ext>
            </a:extLst>
          </p:cNvPr>
          <p:cNvSpPr/>
          <p:nvPr/>
        </p:nvSpPr>
        <p:spPr>
          <a:xfrm>
            <a:off x="7835900" y="3130550"/>
            <a:ext cx="457200" cy="546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BB787-DF56-E214-D871-39430C7BAB08}"/>
              </a:ext>
            </a:extLst>
          </p:cNvPr>
          <p:cNvSpPr/>
          <p:nvPr/>
        </p:nvSpPr>
        <p:spPr>
          <a:xfrm>
            <a:off x="9311568" y="3130550"/>
            <a:ext cx="457200" cy="546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C1C10-3FFF-CC9A-5BE2-0B01348B02F5}"/>
              </a:ext>
            </a:extLst>
          </p:cNvPr>
          <p:cNvSpPr/>
          <p:nvPr/>
        </p:nvSpPr>
        <p:spPr>
          <a:xfrm>
            <a:off x="10085560" y="2571184"/>
            <a:ext cx="1883121" cy="23176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5A41D-FD71-EA2F-5608-7AB54F75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0B92-B0A6-9347-1826-8F0D0287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E3BCE-015A-5FBD-0BF0-51065B360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475812" cy="1038149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Якщо ми тільки мінятимемо напрямок вектора світла, то це тільки мінятиме значення кута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954CD-A59C-FCA7-85DA-A32627378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475812" cy="1038149"/>
              </a:xfrm>
              <a:blipFill>
                <a:blip r:embed="rId2"/>
                <a:stretch>
                  <a:fillRect l="-223" t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aph of a graph&#10;&#10;Description automatically generated">
            <a:extLst>
              <a:ext uri="{FF2B5EF4-FFF2-40B4-BE49-F238E27FC236}">
                <a16:creationId xmlns:a16="http://schemas.microsoft.com/office/drawing/2014/main" id="{A96767A3-24E2-324B-B94D-73543BAC7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03" y="171580"/>
            <a:ext cx="4435716" cy="166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C58B51-3A87-621D-6EFE-0D4068580038}"/>
                  </a:ext>
                </a:extLst>
              </p:cNvPr>
              <p:cNvSpPr txBox="1"/>
              <p:nvPr/>
            </p:nvSpPr>
            <p:spPr>
              <a:xfrm>
                <a:off x="9599481" y="12201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3D4CCB-187E-B6B6-FBC0-03485F4C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481" y="1220143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7E3990-5243-2545-F4D7-07310404A866}"/>
                  </a:ext>
                </a:extLst>
              </p:cNvPr>
              <p:cNvSpPr txBox="1"/>
              <p:nvPr/>
            </p:nvSpPr>
            <p:spPr>
              <a:xfrm>
                <a:off x="9407121" y="44592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815A30-4AA1-AA26-5404-66078F4D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121" y="44592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6195584-EEFB-F6CB-4672-47A0404A67A4}"/>
                  </a:ext>
                </a:extLst>
              </p:cNvPr>
              <p:cNvSpPr txBox="1"/>
              <p:nvPr/>
            </p:nvSpPr>
            <p:spPr>
              <a:xfrm>
                <a:off x="11689098" y="1240315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9B8605-022F-0F4F-C149-818ACE66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098" y="1240315"/>
                <a:ext cx="448841" cy="276999"/>
              </a:xfrm>
              <a:prstGeom prst="rect">
                <a:avLst/>
              </a:prstGeom>
              <a:blipFill>
                <a:blip r:embed="rId6"/>
                <a:stretch>
                  <a:fillRect l="-12329" r="-1095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174E6E-8088-2E8A-21A0-8435BA2D706A}"/>
                  </a:ext>
                </a:extLst>
              </p:cNvPr>
              <p:cNvSpPr txBox="1"/>
              <p:nvPr/>
            </p:nvSpPr>
            <p:spPr>
              <a:xfrm>
                <a:off x="7203057" y="1240314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2582E1-701F-6952-2178-126C95EF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57" y="1240314"/>
                <a:ext cx="621965" cy="276999"/>
              </a:xfrm>
              <a:prstGeom prst="rect">
                <a:avLst/>
              </a:prstGeom>
              <a:blipFill>
                <a:blip r:embed="rId7"/>
                <a:stretch>
                  <a:fillRect l="-980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7D3F9A-16A0-7994-419A-3BB1E2800639}"/>
                  </a:ext>
                </a:extLst>
              </p:cNvPr>
              <p:cNvSpPr txBox="1"/>
              <p:nvPr/>
            </p:nvSpPr>
            <p:spPr>
              <a:xfrm>
                <a:off x="8373994" y="1240313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BC9BF2-F564-0B68-E39F-6E6BF965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94" y="1240313"/>
                <a:ext cx="493725" cy="276999"/>
              </a:xfrm>
              <a:prstGeom prst="rect">
                <a:avLst/>
              </a:prstGeom>
              <a:blipFill>
                <a:blip r:embed="rId8"/>
                <a:stretch>
                  <a:fillRect l="-1235" r="-98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5DEA1D-3DB0-0AEC-D61C-53FAB8D3D456}"/>
                  </a:ext>
                </a:extLst>
              </p:cNvPr>
              <p:cNvSpPr txBox="1"/>
              <p:nvPr/>
            </p:nvSpPr>
            <p:spPr>
              <a:xfrm>
                <a:off x="10668796" y="1237170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181A624-74BF-CF9D-4721-20D6EF0C8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96" y="1237170"/>
                <a:ext cx="320601" cy="276999"/>
              </a:xfrm>
              <a:prstGeom prst="rect">
                <a:avLst/>
              </a:prstGeom>
              <a:blipFill>
                <a:blip r:embed="rId9"/>
                <a:stretch>
                  <a:fillRect l="-15094" r="-1509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D76BABD-004B-C519-255D-A18CA0344ACC}"/>
              </a:ext>
            </a:extLst>
          </p:cNvPr>
          <p:cNvSpPr/>
          <p:nvPr/>
        </p:nvSpPr>
        <p:spPr>
          <a:xfrm>
            <a:off x="10529235" y="1167920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Camera">
                <a:extLst>
                  <a:ext uri="{FF2B5EF4-FFF2-40B4-BE49-F238E27FC236}">
                    <a16:creationId xmlns:a16="http://schemas.microsoft.com/office/drawing/2014/main" id="{9AF8C671-BEC0-4DAF-CB80-2386FE1F93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984414" y="2835888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Camera">
                <a:extLst>
                  <a:ext uri="{FF2B5EF4-FFF2-40B4-BE49-F238E27FC236}">
                    <a16:creationId xmlns:a16="http://schemas.microsoft.com/office/drawing/2014/main" id="{9AF8C671-BEC0-4DAF-CB80-2386FE1F93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511506">
                <a:off x="1984414" y="2835888"/>
                <a:ext cx="811323" cy="79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D5A794-5985-484B-826B-3EA58DCCD77E}"/>
                  </a:ext>
                </a:extLst>
              </p:cNvPr>
              <p:cNvSpPr txBox="1"/>
              <p:nvPr/>
            </p:nvSpPr>
            <p:spPr>
              <a:xfrm>
                <a:off x="2621041" y="4709583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368C6B4-B0B8-1E2A-0F22-4A76DDC6B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41" y="4709583"/>
                <a:ext cx="143565" cy="276999"/>
              </a:xfrm>
              <a:prstGeom prst="rect">
                <a:avLst/>
              </a:prstGeom>
              <a:blipFill>
                <a:blip r:embed="rId12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955B60-B2AB-ABF8-598D-4E5BD81C52E8}"/>
                  </a:ext>
                </a:extLst>
              </p:cNvPr>
              <p:cNvSpPr txBox="1"/>
              <p:nvPr/>
            </p:nvSpPr>
            <p:spPr>
              <a:xfrm>
                <a:off x="1400653" y="3075865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AD5903-003F-109D-8CEF-88D20E59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53" y="3075865"/>
                <a:ext cx="201144" cy="276999"/>
              </a:xfrm>
              <a:prstGeom prst="rect">
                <a:avLst/>
              </a:prstGeom>
              <a:blipFill>
                <a:blip r:embed="rId13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213DBF4-9FBD-BE88-5A06-46731B0807D5}"/>
                  </a:ext>
                </a:extLst>
              </p:cNvPr>
              <p:cNvSpPr txBox="1"/>
              <p:nvPr/>
            </p:nvSpPr>
            <p:spPr>
              <a:xfrm>
                <a:off x="2285928" y="3474818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687566-662B-135F-5F26-0E52A363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28" y="3474818"/>
                <a:ext cx="195886" cy="276999"/>
              </a:xfrm>
              <a:prstGeom prst="rect">
                <a:avLst/>
              </a:prstGeom>
              <a:blipFill>
                <a:blip r:embed="rId14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FA3670-3658-905E-04BF-E1DE3907F4A0}"/>
                  </a:ext>
                </a:extLst>
              </p:cNvPr>
              <p:cNvSpPr txBox="1"/>
              <p:nvPr/>
            </p:nvSpPr>
            <p:spPr>
              <a:xfrm>
                <a:off x="2689323" y="3819709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813725-76FF-A680-26E8-850F04DBC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323" y="3819709"/>
                <a:ext cx="196336" cy="276999"/>
              </a:xfrm>
              <a:prstGeom prst="rect">
                <a:avLst/>
              </a:prstGeom>
              <a:blipFill>
                <a:blip r:embed="rId15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Partial Circle 64">
            <a:extLst>
              <a:ext uri="{FF2B5EF4-FFF2-40B4-BE49-F238E27FC236}">
                <a16:creationId xmlns:a16="http://schemas.microsoft.com/office/drawing/2014/main" id="{7CF45A7F-F7E7-514F-04E6-C1C302F6E36D}"/>
              </a:ext>
            </a:extLst>
          </p:cNvPr>
          <p:cNvSpPr/>
          <p:nvPr/>
        </p:nvSpPr>
        <p:spPr>
          <a:xfrm>
            <a:off x="1078843" y="4610124"/>
            <a:ext cx="866825" cy="860242"/>
          </a:xfrm>
          <a:prstGeom prst="pie">
            <a:avLst>
              <a:gd name="adj1" fmla="val 16178505"/>
              <a:gd name="adj2" fmla="val 2074239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16AE9B-9F8D-244A-378A-8958919CF47A}"/>
              </a:ext>
            </a:extLst>
          </p:cNvPr>
          <p:cNvCxnSpPr>
            <a:cxnSpLocks/>
          </p:cNvCxnSpPr>
          <p:nvPr/>
        </p:nvCxnSpPr>
        <p:spPr>
          <a:xfrm flipV="1">
            <a:off x="1512257" y="4698408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51E2F1C-D814-AD4B-3557-5C7ABD690C23}"/>
                  </a:ext>
                </a:extLst>
              </p:cNvPr>
              <p:cNvSpPr txBox="1"/>
              <p:nvPr/>
            </p:nvSpPr>
            <p:spPr>
              <a:xfrm>
                <a:off x="1768918" y="444184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C7680C-AAC9-A8E9-226B-D2962635D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18" y="4441841"/>
                <a:ext cx="200696" cy="276999"/>
              </a:xfrm>
              <a:prstGeom prst="rect">
                <a:avLst/>
              </a:prstGeom>
              <a:blipFill>
                <a:blip r:embed="rId1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891D6DC-0AFD-9E6B-BCF6-7DD0DECE4327}"/>
                  </a:ext>
                </a:extLst>
              </p:cNvPr>
              <p:cNvSpPr txBox="1"/>
              <p:nvPr/>
            </p:nvSpPr>
            <p:spPr>
              <a:xfrm>
                <a:off x="1929754" y="46567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DC5DA3-3251-ACE4-093A-D931E04BC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54" y="4656706"/>
                <a:ext cx="200696" cy="276999"/>
              </a:xfrm>
              <a:prstGeom prst="rect">
                <a:avLst/>
              </a:prstGeom>
              <a:blipFill>
                <a:blip r:embed="rId17"/>
                <a:stretch>
                  <a:fillRect l="-28125" r="-2187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867047-CEB5-85AB-4E62-E0E3EBED78DF}"/>
                  </a:ext>
                </a:extLst>
              </p:cNvPr>
              <p:cNvSpPr txBox="1"/>
              <p:nvPr/>
            </p:nvSpPr>
            <p:spPr>
              <a:xfrm>
                <a:off x="1536204" y="4330491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137C01-FA9F-4442-8C4E-F999539D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04" y="4330491"/>
                <a:ext cx="208967" cy="276999"/>
              </a:xfrm>
              <a:prstGeom prst="rect">
                <a:avLst/>
              </a:prstGeom>
              <a:blipFill>
                <a:blip r:embed="rId18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2A2A9F2-4FA9-FA54-8DB1-D3DD974DDDA8}"/>
                  </a:ext>
                </a:extLst>
              </p:cNvPr>
              <p:cNvSpPr txBox="1"/>
              <p:nvPr/>
            </p:nvSpPr>
            <p:spPr>
              <a:xfrm>
                <a:off x="8633229" y="2174416"/>
                <a:ext cx="1050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5DA7A5-6231-BFD9-53B2-178EFD46A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229" y="2174416"/>
                <a:ext cx="1050672" cy="276999"/>
              </a:xfrm>
              <a:prstGeom prst="rect">
                <a:avLst/>
              </a:prstGeom>
              <a:blipFill>
                <a:blip r:embed="rId19"/>
                <a:stretch>
                  <a:fillRect l="-4046" r="-17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BAF17EB-7F60-7D99-05D1-830B0B7FDD51}"/>
                  </a:ext>
                </a:extLst>
              </p:cNvPr>
              <p:cNvSpPr txBox="1"/>
              <p:nvPr/>
            </p:nvSpPr>
            <p:spPr>
              <a:xfrm>
                <a:off x="8633229" y="2597171"/>
                <a:ext cx="2891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D176A1C-9E6A-AA5E-156B-3ABA31832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229" y="2597171"/>
                <a:ext cx="2891625" cy="276999"/>
              </a:xfrm>
              <a:prstGeom prst="rect">
                <a:avLst/>
              </a:prstGeom>
              <a:blipFill>
                <a:blip r:embed="rId20"/>
                <a:stretch>
                  <a:fillRect l="-632" r="-210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26E4F3E-355E-D2BF-F320-B55B2985F746}"/>
                  </a:ext>
                </a:extLst>
              </p:cNvPr>
              <p:cNvSpPr txBox="1"/>
              <p:nvPr/>
            </p:nvSpPr>
            <p:spPr>
              <a:xfrm>
                <a:off x="12159828" y="1081643"/>
                <a:ext cx="192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F9D188-B40E-2035-3116-F0803556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828" y="1081643"/>
                <a:ext cx="192168" cy="276999"/>
              </a:xfrm>
              <a:prstGeom prst="rect">
                <a:avLst/>
              </a:prstGeom>
              <a:blipFill>
                <a:blip r:embed="rId21"/>
                <a:stretch>
                  <a:fillRect l="-29032" r="-225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6032FF-9E2C-6DCE-781A-D0DC94A89C94}"/>
              </a:ext>
            </a:extLst>
          </p:cNvPr>
          <p:cNvCxnSpPr/>
          <p:nvPr/>
        </p:nvCxnSpPr>
        <p:spPr>
          <a:xfrm>
            <a:off x="10127486" y="500373"/>
            <a:ext cx="0" cy="1088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D5E0FF-B0E2-4B26-BEAE-F9F5D04A955E}"/>
                  </a:ext>
                </a:extLst>
              </p:cNvPr>
              <p:cNvSpPr txBox="1"/>
              <p:nvPr/>
            </p:nvSpPr>
            <p:spPr>
              <a:xfrm>
                <a:off x="10023002" y="1558015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E59367-FDCA-D6C8-EFD0-4E7232F4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002" y="1558015"/>
                <a:ext cx="208967" cy="276999"/>
              </a:xfrm>
              <a:prstGeom prst="rect">
                <a:avLst/>
              </a:prstGeom>
              <a:blipFill>
                <a:blip r:embed="rId22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B78B7F7-0F0F-5D8D-7D94-C14011EB8762}"/>
                  </a:ext>
                </a:extLst>
              </p:cNvPr>
              <p:cNvSpPr txBox="1"/>
              <p:nvPr/>
            </p:nvSpPr>
            <p:spPr>
              <a:xfrm>
                <a:off x="10266956" y="1593834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5DC802-612A-A34B-19A5-941CBC7C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956" y="1593834"/>
                <a:ext cx="200696" cy="276999"/>
              </a:xfrm>
              <a:prstGeom prst="rect">
                <a:avLst/>
              </a:prstGeom>
              <a:blipFill>
                <a:blip r:embed="rId2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ight Brace 82">
            <a:extLst>
              <a:ext uri="{FF2B5EF4-FFF2-40B4-BE49-F238E27FC236}">
                <a16:creationId xmlns:a16="http://schemas.microsoft.com/office/drawing/2014/main" id="{02BC7729-9EA5-F96E-741D-C84765D84D4E}"/>
              </a:ext>
            </a:extLst>
          </p:cNvPr>
          <p:cNvSpPr/>
          <p:nvPr/>
        </p:nvSpPr>
        <p:spPr>
          <a:xfrm rot="16200000" flipH="1">
            <a:off x="10254916" y="1271619"/>
            <a:ext cx="224777" cy="4353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72E35-75C2-F6C9-3CB8-7899F297548E}"/>
                  </a:ext>
                </a:extLst>
              </p:cNvPr>
              <p:cNvSpPr txBox="1"/>
              <p:nvPr/>
            </p:nvSpPr>
            <p:spPr>
              <a:xfrm>
                <a:off x="5273480" y="5523877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E982F6-93B9-33C9-E8D7-9780DBCAC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80" y="5523877"/>
                <a:ext cx="143565" cy="276999"/>
              </a:xfrm>
              <a:prstGeom prst="rect">
                <a:avLst/>
              </a:prstGeom>
              <a:blipFill>
                <a:blip r:embed="rId24"/>
                <a:stretch>
                  <a:fillRect l="-37500" r="-2916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C5A2DF-715C-B5FF-AA12-49AC158F880C}"/>
                  </a:ext>
                </a:extLst>
              </p:cNvPr>
              <p:cNvSpPr txBox="1"/>
              <p:nvPr/>
            </p:nvSpPr>
            <p:spPr>
              <a:xfrm>
                <a:off x="4847133" y="3075864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1590C-FC27-6457-2B42-19B8433C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33" y="3075864"/>
                <a:ext cx="201144" cy="276999"/>
              </a:xfrm>
              <a:prstGeom prst="rect">
                <a:avLst/>
              </a:prstGeom>
              <a:blipFill>
                <a:blip r:embed="rId25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4CB9AE-85D4-CD00-E7C1-5E6909549CBB}"/>
                  </a:ext>
                </a:extLst>
              </p:cNvPr>
              <p:cNvSpPr txBox="1"/>
              <p:nvPr/>
            </p:nvSpPr>
            <p:spPr>
              <a:xfrm>
                <a:off x="5732408" y="3474817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97196-7698-93E4-83F9-5A1B92E58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08" y="3474817"/>
                <a:ext cx="195886" cy="276999"/>
              </a:xfrm>
              <a:prstGeom prst="rect">
                <a:avLst/>
              </a:prstGeom>
              <a:blipFill>
                <a:blip r:embed="rId26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CE07AC-061B-C006-6CB9-4D9358B01EF0}"/>
                  </a:ext>
                </a:extLst>
              </p:cNvPr>
              <p:cNvSpPr txBox="1"/>
              <p:nvPr/>
            </p:nvSpPr>
            <p:spPr>
              <a:xfrm>
                <a:off x="6567938" y="4499277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584F40-3300-EA0D-09E6-CEBBC9497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938" y="4499277"/>
                <a:ext cx="196336" cy="276999"/>
              </a:xfrm>
              <a:prstGeom prst="rect">
                <a:avLst/>
              </a:prstGeom>
              <a:blipFill>
                <a:blip r:embed="rId27"/>
                <a:stretch>
                  <a:fillRect l="-27273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65B9A212-F54A-BA00-9855-A6D94FC34327}"/>
              </a:ext>
            </a:extLst>
          </p:cNvPr>
          <p:cNvSpPr/>
          <p:nvPr/>
        </p:nvSpPr>
        <p:spPr>
          <a:xfrm>
            <a:off x="4525323" y="4610123"/>
            <a:ext cx="866825" cy="860242"/>
          </a:xfrm>
          <a:prstGeom prst="pie">
            <a:avLst>
              <a:gd name="adj1" fmla="val 16178505"/>
              <a:gd name="adj2" fmla="val 247359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CBC80-818B-D512-419A-C366B844FD39}"/>
              </a:ext>
            </a:extLst>
          </p:cNvPr>
          <p:cNvCxnSpPr>
            <a:cxnSpLocks/>
          </p:cNvCxnSpPr>
          <p:nvPr/>
        </p:nvCxnSpPr>
        <p:spPr>
          <a:xfrm>
            <a:off x="4958737" y="5040245"/>
            <a:ext cx="706275" cy="64498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5CBC7-E3BB-FDBA-FE1B-EC2ADFB3A055}"/>
                  </a:ext>
                </a:extLst>
              </p:cNvPr>
              <p:cNvSpPr txBox="1"/>
              <p:nvPr/>
            </p:nvSpPr>
            <p:spPr>
              <a:xfrm>
                <a:off x="5336570" y="4521429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0359E1-CDC9-6999-A3FD-C0EA5AC0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70" y="4521429"/>
                <a:ext cx="200696" cy="276999"/>
              </a:xfrm>
              <a:prstGeom prst="rect">
                <a:avLst/>
              </a:prstGeom>
              <a:blipFill>
                <a:blip r:embed="rId28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12C804-52BB-88FC-3DF4-820462CCE9E2}"/>
                  </a:ext>
                </a:extLst>
              </p:cNvPr>
              <p:cNvSpPr txBox="1"/>
              <p:nvPr/>
            </p:nvSpPr>
            <p:spPr>
              <a:xfrm>
                <a:off x="5428232" y="506716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D701F2-2014-EB6A-4E81-9CFAE3FBD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32" y="5067166"/>
                <a:ext cx="200696" cy="276999"/>
              </a:xfrm>
              <a:prstGeom prst="rect">
                <a:avLst/>
              </a:prstGeom>
              <a:blipFill>
                <a:blip r:embed="rId29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A0B7A1-2EB3-6D64-82C7-031C4FD787EE}"/>
                  </a:ext>
                </a:extLst>
              </p:cNvPr>
              <p:cNvSpPr txBox="1"/>
              <p:nvPr/>
            </p:nvSpPr>
            <p:spPr>
              <a:xfrm>
                <a:off x="4982684" y="4330490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3C3EB7-8933-B4A3-CEB4-69C0ED70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684" y="4330490"/>
                <a:ext cx="208967" cy="276999"/>
              </a:xfrm>
              <a:prstGeom prst="rect">
                <a:avLst/>
              </a:prstGeom>
              <a:blipFill>
                <a:blip r:embed="rId30"/>
                <a:stretch>
                  <a:fillRect l="-14286" r="-857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un 22">
            <a:extLst>
              <a:ext uri="{FF2B5EF4-FFF2-40B4-BE49-F238E27FC236}">
                <a16:creationId xmlns:a16="http://schemas.microsoft.com/office/drawing/2014/main" id="{D7C322E6-552B-200E-8DD4-E54B3AA826F1}"/>
              </a:ext>
            </a:extLst>
          </p:cNvPr>
          <p:cNvSpPr/>
          <p:nvPr/>
        </p:nvSpPr>
        <p:spPr>
          <a:xfrm>
            <a:off x="6931507" y="4588011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47FCFD-909B-8C7F-8495-0A6E0E302E0B}"/>
                  </a:ext>
                </a:extLst>
              </p:cNvPr>
              <p:cNvSpPr txBox="1"/>
              <p:nvPr/>
            </p:nvSpPr>
            <p:spPr>
              <a:xfrm>
                <a:off x="7378334" y="4986582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856317-9808-537A-AC2F-664849EA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334" y="4986582"/>
                <a:ext cx="143565" cy="276999"/>
              </a:xfrm>
              <a:prstGeom prst="rect">
                <a:avLst/>
              </a:prstGeom>
              <a:blipFill>
                <a:blip r:embed="rId31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5CA4F8-4ECC-2D91-1A13-412C15251A34}"/>
                  </a:ext>
                </a:extLst>
              </p:cNvPr>
              <p:cNvSpPr txBox="1"/>
              <p:nvPr/>
            </p:nvSpPr>
            <p:spPr>
              <a:xfrm>
                <a:off x="8636735" y="3365667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C4F7FE-8DA7-24F4-0025-55E9601C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735" y="3365667"/>
                <a:ext cx="201144" cy="276999"/>
              </a:xfrm>
              <a:prstGeom prst="rect">
                <a:avLst/>
              </a:prstGeom>
              <a:blipFill>
                <a:blip r:embed="rId32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1E8821-EE0E-82C9-62CB-2C93D06FBB20}"/>
                  </a:ext>
                </a:extLst>
              </p:cNvPr>
              <p:cNvSpPr txBox="1"/>
              <p:nvPr/>
            </p:nvSpPr>
            <p:spPr>
              <a:xfrm>
                <a:off x="9522010" y="3764620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A3E1EB-0974-49E2-4E28-97852C98F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010" y="3764620"/>
                <a:ext cx="195886" cy="276999"/>
              </a:xfrm>
              <a:prstGeom prst="rect">
                <a:avLst/>
              </a:prstGeom>
              <a:blipFill>
                <a:blip r:embed="rId33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9597C-D952-1EED-25C9-981030ACCE2A}"/>
                  </a:ext>
                </a:extLst>
              </p:cNvPr>
              <p:cNvSpPr txBox="1"/>
              <p:nvPr/>
            </p:nvSpPr>
            <p:spPr>
              <a:xfrm>
                <a:off x="8022361" y="3673567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6E4788-A951-06E4-CDBA-ECEE31B1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61" y="3673567"/>
                <a:ext cx="196336" cy="276999"/>
              </a:xfrm>
              <a:prstGeom prst="rect">
                <a:avLst/>
              </a:prstGeom>
              <a:blipFill>
                <a:blip r:embed="rId34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BCAA24A0-B67D-8D19-9B15-D54DB26412DE}"/>
              </a:ext>
            </a:extLst>
          </p:cNvPr>
          <p:cNvSpPr/>
          <p:nvPr/>
        </p:nvSpPr>
        <p:spPr>
          <a:xfrm>
            <a:off x="8314925" y="4899926"/>
            <a:ext cx="866825" cy="860242"/>
          </a:xfrm>
          <a:prstGeom prst="pie">
            <a:avLst>
              <a:gd name="adj1" fmla="val 11933934"/>
              <a:gd name="adj2" fmla="val 1788441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F2FCF6-44C0-572A-A8AA-E1E2EC74F82A}"/>
              </a:ext>
            </a:extLst>
          </p:cNvPr>
          <p:cNvCxnSpPr>
            <a:cxnSpLocks/>
          </p:cNvCxnSpPr>
          <p:nvPr/>
        </p:nvCxnSpPr>
        <p:spPr>
          <a:xfrm flipH="1" flipV="1">
            <a:off x="7443180" y="4922483"/>
            <a:ext cx="1294127" cy="38723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50D390-49CC-7E58-5CB0-882EEFC7E6D8}"/>
                  </a:ext>
                </a:extLst>
              </p:cNvPr>
              <p:cNvSpPr txBox="1"/>
              <p:nvPr/>
            </p:nvSpPr>
            <p:spPr>
              <a:xfrm>
                <a:off x="8541316" y="448179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B2E9A0-F31E-C991-0E7C-235C3072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16" y="4481793"/>
                <a:ext cx="200696" cy="276999"/>
              </a:xfrm>
              <a:prstGeom prst="rect">
                <a:avLst/>
              </a:prstGeom>
              <a:blipFill>
                <a:blip r:embed="rId35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860EED-8DEB-5082-3352-1DF9DC4CB513}"/>
                  </a:ext>
                </a:extLst>
              </p:cNvPr>
              <p:cNvSpPr txBox="1"/>
              <p:nvPr/>
            </p:nvSpPr>
            <p:spPr>
              <a:xfrm>
                <a:off x="8236808" y="4783982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F61615-051D-46D7-4083-EAE64AD83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08" y="4783982"/>
                <a:ext cx="200696" cy="276999"/>
              </a:xfrm>
              <a:prstGeom prst="rect">
                <a:avLst/>
              </a:prstGeom>
              <a:blipFill>
                <a:blip r:embed="rId3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A8FA08-BB26-7508-C37C-C93472720783}"/>
                  </a:ext>
                </a:extLst>
              </p:cNvPr>
              <p:cNvSpPr txBox="1"/>
              <p:nvPr/>
            </p:nvSpPr>
            <p:spPr>
              <a:xfrm>
                <a:off x="8772286" y="4620293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61B62A-60AE-2096-97DA-4DA72802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6" y="4620293"/>
                <a:ext cx="208967" cy="276999"/>
              </a:xfrm>
              <a:prstGeom prst="rect">
                <a:avLst/>
              </a:prstGeom>
              <a:blipFill>
                <a:blip r:embed="rId37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Sun 55">
            <a:extLst>
              <a:ext uri="{FF2B5EF4-FFF2-40B4-BE49-F238E27FC236}">
                <a16:creationId xmlns:a16="http://schemas.microsoft.com/office/drawing/2014/main" id="{98CE6366-0732-A2DC-26B3-432FC2C63349}"/>
              </a:ext>
            </a:extLst>
          </p:cNvPr>
          <p:cNvSpPr/>
          <p:nvPr/>
        </p:nvSpPr>
        <p:spPr>
          <a:xfrm>
            <a:off x="5628694" y="5596562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F1BE1C6E-AC06-C95E-BB4F-770E243975C5}"/>
              </a:ext>
            </a:extLst>
          </p:cNvPr>
          <p:cNvSpPr/>
          <p:nvPr/>
        </p:nvSpPr>
        <p:spPr>
          <a:xfrm>
            <a:off x="2847573" y="4387927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3D Model 62" descr="Camera">
                <a:extLst>
                  <a:ext uri="{FF2B5EF4-FFF2-40B4-BE49-F238E27FC236}">
                    <a16:creationId xmlns:a16="http://schemas.microsoft.com/office/drawing/2014/main" id="{FC6352B0-E238-11D7-D344-93E18B7424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5430894" y="2867318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3D Model 62" descr="Camera">
                <a:extLst>
                  <a:ext uri="{FF2B5EF4-FFF2-40B4-BE49-F238E27FC236}">
                    <a16:creationId xmlns:a16="http://schemas.microsoft.com/office/drawing/2014/main" id="{FC6352B0-E238-11D7-D344-93E18B742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 rot="4511506">
                <a:off x="5430894" y="2867318"/>
                <a:ext cx="811323" cy="79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Camera">
                <a:extLst>
                  <a:ext uri="{FF2B5EF4-FFF2-40B4-BE49-F238E27FC236}">
                    <a16:creationId xmlns:a16="http://schemas.microsoft.com/office/drawing/2014/main" id="{EB4675FA-4EE5-4886-B3B5-C92AF782EE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9218897" y="3154814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9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Camera">
                <a:extLst>
                  <a:ext uri="{FF2B5EF4-FFF2-40B4-BE49-F238E27FC236}">
                    <a16:creationId xmlns:a16="http://schemas.microsoft.com/office/drawing/2014/main" id="{EB4675FA-4EE5-4886-B3B5-C92AF782EE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 rot="4511506">
                <a:off x="9218897" y="3154814"/>
                <a:ext cx="811323" cy="795414"/>
              </a:xfrm>
              <a:prstGeom prst="rect">
                <a:avLst/>
              </a:prstGeom>
            </p:spPr>
          </p:pic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1E115D-BAD5-5176-AC02-A4DCF4A09106}"/>
              </a:ext>
            </a:extLst>
          </p:cNvPr>
          <p:cNvCxnSpPr>
            <a:cxnSpLocks/>
          </p:cNvCxnSpPr>
          <p:nvPr/>
        </p:nvCxnSpPr>
        <p:spPr>
          <a:xfrm flipV="1">
            <a:off x="1501225" y="3480085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0476384-03DF-4940-CCFC-C8D33251C019}"/>
              </a:ext>
            </a:extLst>
          </p:cNvPr>
          <p:cNvCxnSpPr>
            <a:cxnSpLocks/>
          </p:cNvCxnSpPr>
          <p:nvPr/>
        </p:nvCxnSpPr>
        <p:spPr>
          <a:xfrm flipV="1">
            <a:off x="4947705" y="3480084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Partial Circle 94">
            <a:extLst>
              <a:ext uri="{FF2B5EF4-FFF2-40B4-BE49-F238E27FC236}">
                <a16:creationId xmlns:a16="http://schemas.microsoft.com/office/drawing/2014/main" id="{F4884FEF-07E6-9FEA-1C7C-5D2F0C69A639}"/>
              </a:ext>
            </a:extLst>
          </p:cNvPr>
          <p:cNvSpPr/>
          <p:nvPr/>
        </p:nvSpPr>
        <p:spPr>
          <a:xfrm>
            <a:off x="8309685" y="4903113"/>
            <a:ext cx="866825" cy="860242"/>
          </a:xfrm>
          <a:prstGeom prst="pie">
            <a:avLst>
              <a:gd name="adj1" fmla="val 14867984"/>
              <a:gd name="adj2" fmla="val 1622453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F0FADF-FB6D-7275-DCD4-9F59EF41E146}"/>
              </a:ext>
            </a:extLst>
          </p:cNvPr>
          <p:cNvCxnSpPr>
            <a:cxnSpLocks/>
          </p:cNvCxnSpPr>
          <p:nvPr/>
        </p:nvCxnSpPr>
        <p:spPr>
          <a:xfrm flipV="1">
            <a:off x="8737307" y="3769887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B7C64AE-1E82-4526-66AE-B5D2ED202834}"/>
              </a:ext>
            </a:extLst>
          </p:cNvPr>
          <p:cNvCxnSpPr>
            <a:cxnSpLocks/>
          </p:cNvCxnSpPr>
          <p:nvPr/>
        </p:nvCxnSpPr>
        <p:spPr>
          <a:xfrm flipH="1" flipV="1">
            <a:off x="8150601" y="3950566"/>
            <a:ext cx="586706" cy="13591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28DB9AA-19A8-A414-61C2-C51D73D44698}"/>
              </a:ext>
            </a:extLst>
          </p:cNvPr>
          <p:cNvCxnSpPr>
            <a:cxnSpLocks/>
          </p:cNvCxnSpPr>
          <p:nvPr/>
        </p:nvCxnSpPr>
        <p:spPr>
          <a:xfrm flipV="1">
            <a:off x="7712042" y="5330047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Partial Circle 99">
            <a:extLst>
              <a:ext uri="{FF2B5EF4-FFF2-40B4-BE49-F238E27FC236}">
                <a16:creationId xmlns:a16="http://schemas.microsoft.com/office/drawing/2014/main" id="{9029FB46-7329-0D95-70BF-74D55BAC8CE1}"/>
              </a:ext>
            </a:extLst>
          </p:cNvPr>
          <p:cNvSpPr/>
          <p:nvPr/>
        </p:nvSpPr>
        <p:spPr>
          <a:xfrm>
            <a:off x="4525346" y="4610123"/>
            <a:ext cx="866825" cy="860242"/>
          </a:xfrm>
          <a:prstGeom prst="pie">
            <a:avLst>
              <a:gd name="adj1" fmla="val 16178505"/>
              <a:gd name="adj2" fmla="val 208748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72194-BDD8-8959-6070-7278F2DEC098}"/>
              </a:ext>
            </a:extLst>
          </p:cNvPr>
          <p:cNvCxnSpPr>
            <a:cxnSpLocks/>
          </p:cNvCxnSpPr>
          <p:nvPr/>
        </p:nvCxnSpPr>
        <p:spPr>
          <a:xfrm flipV="1">
            <a:off x="4958737" y="4665430"/>
            <a:ext cx="1623639" cy="3748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6556AE-811E-0992-CB44-8EEAA81CEBBC}"/>
              </a:ext>
            </a:extLst>
          </p:cNvPr>
          <p:cNvCxnSpPr>
            <a:cxnSpLocks/>
          </p:cNvCxnSpPr>
          <p:nvPr/>
        </p:nvCxnSpPr>
        <p:spPr>
          <a:xfrm flipV="1">
            <a:off x="4958737" y="3311751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ECA4305-263A-273D-B363-CFDE2C716EDA}"/>
              </a:ext>
            </a:extLst>
          </p:cNvPr>
          <p:cNvCxnSpPr>
            <a:cxnSpLocks/>
          </p:cNvCxnSpPr>
          <p:nvPr/>
        </p:nvCxnSpPr>
        <p:spPr>
          <a:xfrm flipV="1">
            <a:off x="3922440" y="5040244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Partial Circle 103">
            <a:extLst>
              <a:ext uri="{FF2B5EF4-FFF2-40B4-BE49-F238E27FC236}">
                <a16:creationId xmlns:a16="http://schemas.microsoft.com/office/drawing/2014/main" id="{D8F2483B-5FAD-48D1-53CA-4EB7360594F3}"/>
              </a:ext>
            </a:extLst>
          </p:cNvPr>
          <p:cNvSpPr/>
          <p:nvPr/>
        </p:nvSpPr>
        <p:spPr>
          <a:xfrm>
            <a:off x="1076507" y="4610123"/>
            <a:ext cx="866825" cy="860242"/>
          </a:xfrm>
          <a:prstGeom prst="pie">
            <a:avLst>
              <a:gd name="adj1" fmla="val 16178505"/>
              <a:gd name="adj2" fmla="val 1924905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2E94FC3-B1F5-720D-000A-E70B15D94EE8}"/>
              </a:ext>
            </a:extLst>
          </p:cNvPr>
          <p:cNvCxnSpPr>
            <a:cxnSpLocks/>
          </p:cNvCxnSpPr>
          <p:nvPr/>
        </p:nvCxnSpPr>
        <p:spPr>
          <a:xfrm flipV="1">
            <a:off x="1512257" y="4055597"/>
            <a:ext cx="1180566" cy="9846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9FA3C31-EE2B-B5F7-D91B-5A0C082DE89A}"/>
              </a:ext>
            </a:extLst>
          </p:cNvPr>
          <p:cNvCxnSpPr>
            <a:cxnSpLocks/>
          </p:cNvCxnSpPr>
          <p:nvPr/>
        </p:nvCxnSpPr>
        <p:spPr>
          <a:xfrm flipV="1">
            <a:off x="1512257" y="3311752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11C2FA-3EF7-84B2-DEFE-2824D81ED6C0}"/>
              </a:ext>
            </a:extLst>
          </p:cNvPr>
          <p:cNvCxnSpPr>
            <a:cxnSpLocks/>
          </p:cNvCxnSpPr>
          <p:nvPr/>
        </p:nvCxnSpPr>
        <p:spPr>
          <a:xfrm flipV="1">
            <a:off x="475960" y="5040245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AEB50FA-1A50-BCBF-8252-C2F558FC3CCB}"/>
              </a:ext>
            </a:extLst>
          </p:cNvPr>
          <p:cNvCxnSpPr>
            <a:cxnSpLocks/>
          </p:cNvCxnSpPr>
          <p:nvPr/>
        </p:nvCxnSpPr>
        <p:spPr>
          <a:xfrm flipV="1">
            <a:off x="8748339" y="3601554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1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693D-791E-C21B-6D8F-FF212F63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3ED-C28F-D9ED-929E-692D031A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D0735-3D0B-CE5A-A3C6-21B01638F0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475812" cy="1038149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Якщо ми тільки мінятимемо напрямок вектора світла, то це тільки мінятиме значення кута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954CD-A59C-FCA7-85DA-A32627378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475812" cy="1038149"/>
              </a:xfrm>
              <a:blipFill>
                <a:blip r:embed="rId2"/>
                <a:stretch>
                  <a:fillRect l="-223" t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graph of a graph&#10;&#10;Description automatically generated">
            <a:extLst>
              <a:ext uri="{FF2B5EF4-FFF2-40B4-BE49-F238E27FC236}">
                <a16:creationId xmlns:a16="http://schemas.microsoft.com/office/drawing/2014/main" id="{068DC028-A89D-C889-6447-9A6DDB093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03" y="171580"/>
            <a:ext cx="4435716" cy="166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393905C-DAAD-71EC-57C5-D2C82613D0FA}"/>
                  </a:ext>
                </a:extLst>
              </p:cNvPr>
              <p:cNvSpPr txBox="1"/>
              <p:nvPr/>
            </p:nvSpPr>
            <p:spPr>
              <a:xfrm>
                <a:off x="9599481" y="12201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3D4CCB-187E-B6B6-FBC0-03485F4C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481" y="1220143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3506E-AF10-B41F-D665-7807EA9E1062}"/>
                  </a:ext>
                </a:extLst>
              </p:cNvPr>
              <p:cNvSpPr txBox="1"/>
              <p:nvPr/>
            </p:nvSpPr>
            <p:spPr>
              <a:xfrm>
                <a:off x="9407121" y="44592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815A30-4AA1-AA26-5404-66078F4D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121" y="44592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77FBEC-587B-E67A-CB89-B208D9703D8D}"/>
                  </a:ext>
                </a:extLst>
              </p:cNvPr>
              <p:cNvSpPr txBox="1"/>
              <p:nvPr/>
            </p:nvSpPr>
            <p:spPr>
              <a:xfrm>
                <a:off x="11689098" y="1240315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9B8605-022F-0F4F-C149-818ACE66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098" y="1240315"/>
                <a:ext cx="448841" cy="276999"/>
              </a:xfrm>
              <a:prstGeom prst="rect">
                <a:avLst/>
              </a:prstGeom>
              <a:blipFill>
                <a:blip r:embed="rId6"/>
                <a:stretch>
                  <a:fillRect l="-12329" r="-1095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92FA29-A3CD-338B-191C-5C956D52757A}"/>
                  </a:ext>
                </a:extLst>
              </p:cNvPr>
              <p:cNvSpPr txBox="1"/>
              <p:nvPr/>
            </p:nvSpPr>
            <p:spPr>
              <a:xfrm>
                <a:off x="7203057" y="1240314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2582E1-701F-6952-2178-126C95EF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57" y="1240314"/>
                <a:ext cx="621965" cy="276999"/>
              </a:xfrm>
              <a:prstGeom prst="rect">
                <a:avLst/>
              </a:prstGeom>
              <a:blipFill>
                <a:blip r:embed="rId7"/>
                <a:stretch>
                  <a:fillRect l="-980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B063516-D370-DD18-454E-C71F92C20181}"/>
                  </a:ext>
                </a:extLst>
              </p:cNvPr>
              <p:cNvSpPr txBox="1"/>
              <p:nvPr/>
            </p:nvSpPr>
            <p:spPr>
              <a:xfrm>
                <a:off x="8373994" y="1240313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BC9BF2-F564-0B68-E39F-6E6BF965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94" y="1240313"/>
                <a:ext cx="493725" cy="276999"/>
              </a:xfrm>
              <a:prstGeom prst="rect">
                <a:avLst/>
              </a:prstGeom>
              <a:blipFill>
                <a:blip r:embed="rId8"/>
                <a:stretch>
                  <a:fillRect l="-1235" r="-98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B6A112-A6C4-FE96-7420-C9D54760FF0E}"/>
                  </a:ext>
                </a:extLst>
              </p:cNvPr>
              <p:cNvSpPr txBox="1"/>
              <p:nvPr/>
            </p:nvSpPr>
            <p:spPr>
              <a:xfrm>
                <a:off x="10668796" y="1237170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181A624-74BF-CF9D-4721-20D6EF0C8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96" y="1237170"/>
                <a:ext cx="320601" cy="276999"/>
              </a:xfrm>
              <a:prstGeom prst="rect">
                <a:avLst/>
              </a:prstGeom>
              <a:blipFill>
                <a:blip r:embed="rId9"/>
                <a:stretch>
                  <a:fillRect l="-15094" r="-1509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A4DA4B69-0169-3FEC-DA60-ADAB8903B945}"/>
              </a:ext>
            </a:extLst>
          </p:cNvPr>
          <p:cNvSpPr/>
          <p:nvPr/>
        </p:nvSpPr>
        <p:spPr>
          <a:xfrm>
            <a:off x="10529235" y="1167920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Camera">
                <a:extLst>
                  <a:ext uri="{FF2B5EF4-FFF2-40B4-BE49-F238E27FC236}">
                    <a16:creationId xmlns:a16="http://schemas.microsoft.com/office/drawing/2014/main" id="{B5083271-DB04-E6EA-E005-45A6D03DEC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984414" y="2835888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4511506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Camera">
                <a:extLst>
                  <a:ext uri="{FF2B5EF4-FFF2-40B4-BE49-F238E27FC236}">
                    <a16:creationId xmlns:a16="http://schemas.microsoft.com/office/drawing/2014/main" id="{B5083271-DB04-E6EA-E005-45A6D03DE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511506">
                <a:off x="1984414" y="2835888"/>
                <a:ext cx="811323" cy="79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446A56-5AC9-122B-22C9-CB8D4FD31AD6}"/>
                  </a:ext>
                </a:extLst>
              </p:cNvPr>
              <p:cNvSpPr txBox="1"/>
              <p:nvPr/>
            </p:nvSpPr>
            <p:spPr>
              <a:xfrm>
                <a:off x="2621041" y="4709583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368C6B4-B0B8-1E2A-0F22-4A76DDC6B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41" y="4709583"/>
                <a:ext cx="143565" cy="276999"/>
              </a:xfrm>
              <a:prstGeom prst="rect">
                <a:avLst/>
              </a:prstGeom>
              <a:blipFill>
                <a:blip r:embed="rId12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BF0B8C-F84B-A592-42A1-4CE525B3326F}"/>
                  </a:ext>
                </a:extLst>
              </p:cNvPr>
              <p:cNvSpPr txBox="1"/>
              <p:nvPr/>
            </p:nvSpPr>
            <p:spPr>
              <a:xfrm>
                <a:off x="1400653" y="3075865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AD5903-003F-109D-8CEF-88D20E59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53" y="3075865"/>
                <a:ext cx="201144" cy="276999"/>
              </a:xfrm>
              <a:prstGeom prst="rect">
                <a:avLst/>
              </a:prstGeom>
              <a:blipFill>
                <a:blip r:embed="rId13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AE401-7510-A9F3-330C-B82621006578}"/>
                  </a:ext>
                </a:extLst>
              </p:cNvPr>
              <p:cNvSpPr txBox="1"/>
              <p:nvPr/>
            </p:nvSpPr>
            <p:spPr>
              <a:xfrm>
                <a:off x="2285928" y="3474818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687566-662B-135F-5F26-0E52A363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28" y="3474818"/>
                <a:ext cx="195886" cy="276999"/>
              </a:xfrm>
              <a:prstGeom prst="rect">
                <a:avLst/>
              </a:prstGeom>
              <a:blipFill>
                <a:blip r:embed="rId14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389D29-CCA9-409D-9B15-ACB18F8E2C65}"/>
                  </a:ext>
                </a:extLst>
              </p:cNvPr>
              <p:cNvSpPr txBox="1"/>
              <p:nvPr/>
            </p:nvSpPr>
            <p:spPr>
              <a:xfrm>
                <a:off x="2689323" y="3819709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813725-76FF-A680-26E8-850F04DBC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323" y="3819709"/>
                <a:ext cx="196336" cy="276999"/>
              </a:xfrm>
              <a:prstGeom prst="rect">
                <a:avLst/>
              </a:prstGeom>
              <a:blipFill>
                <a:blip r:embed="rId15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Partial Circle 64">
            <a:extLst>
              <a:ext uri="{FF2B5EF4-FFF2-40B4-BE49-F238E27FC236}">
                <a16:creationId xmlns:a16="http://schemas.microsoft.com/office/drawing/2014/main" id="{8F43D5E0-3FF4-5DFB-F326-216A51F9B6BE}"/>
              </a:ext>
            </a:extLst>
          </p:cNvPr>
          <p:cNvSpPr/>
          <p:nvPr/>
        </p:nvSpPr>
        <p:spPr>
          <a:xfrm>
            <a:off x="1078843" y="4610124"/>
            <a:ext cx="866825" cy="860242"/>
          </a:xfrm>
          <a:prstGeom prst="pie">
            <a:avLst>
              <a:gd name="adj1" fmla="val 16178505"/>
              <a:gd name="adj2" fmla="val 2074239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70BAC3D-11DF-2780-4E21-94C30EA1FC1D}"/>
              </a:ext>
            </a:extLst>
          </p:cNvPr>
          <p:cNvCxnSpPr>
            <a:cxnSpLocks/>
          </p:cNvCxnSpPr>
          <p:nvPr/>
        </p:nvCxnSpPr>
        <p:spPr>
          <a:xfrm flipV="1">
            <a:off x="1512257" y="4698408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DD3D8E-5748-E648-49D2-C0A4F2CA28A4}"/>
                  </a:ext>
                </a:extLst>
              </p:cNvPr>
              <p:cNvSpPr txBox="1"/>
              <p:nvPr/>
            </p:nvSpPr>
            <p:spPr>
              <a:xfrm>
                <a:off x="1768918" y="444184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8C7680C-AAC9-A8E9-226B-D2962635D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18" y="4441841"/>
                <a:ext cx="200696" cy="276999"/>
              </a:xfrm>
              <a:prstGeom prst="rect">
                <a:avLst/>
              </a:prstGeom>
              <a:blipFill>
                <a:blip r:embed="rId1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F886C-6C16-72C6-46DF-55449DC6BD00}"/>
                  </a:ext>
                </a:extLst>
              </p:cNvPr>
              <p:cNvSpPr txBox="1"/>
              <p:nvPr/>
            </p:nvSpPr>
            <p:spPr>
              <a:xfrm>
                <a:off x="1929754" y="46567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DC5DA3-3251-ACE4-093A-D931E04BC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54" y="4656706"/>
                <a:ext cx="200696" cy="276999"/>
              </a:xfrm>
              <a:prstGeom prst="rect">
                <a:avLst/>
              </a:prstGeom>
              <a:blipFill>
                <a:blip r:embed="rId17"/>
                <a:stretch>
                  <a:fillRect l="-28125" r="-2187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B76870-C0DB-4B91-16CD-517881F607B1}"/>
                  </a:ext>
                </a:extLst>
              </p:cNvPr>
              <p:cNvSpPr txBox="1"/>
              <p:nvPr/>
            </p:nvSpPr>
            <p:spPr>
              <a:xfrm>
                <a:off x="1536204" y="4330491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137C01-FA9F-4442-8C4E-F999539D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04" y="4330491"/>
                <a:ext cx="208967" cy="276999"/>
              </a:xfrm>
              <a:prstGeom prst="rect">
                <a:avLst/>
              </a:prstGeom>
              <a:blipFill>
                <a:blip r:embed="rId18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D0B62A-42BB-80CC-8F55-7F2C2A7DEA12}"/>
                  </a:ext>
                </a:extLst>
              </p:cNvPr>
              <p:cNvSpPr txBox="1"/>
              <p:nvPr/>
            </p:nvSpPr>
            <p:spPr>
              <a:xfrm>
                <a:off x="8633229" y="2174416"/>
                <a:ext cx="1050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5DA7A5-6231-BFD9-53B2-178EFD46A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229" y="2174416"/>
                <a:ext cx="1050672" cy="276999"/>
              </a:xfrm>
              <a:prstGeom prst="rect">
                <a:avLst/>
              </a:prstGeom>
              <a:blipFill>
                <a:blip r:embed="rId19"/>
                <a:stretch>
                  <a:fillRect l="-4046" r="-17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9A6F8C-380F-ABD5-58CE-BCC6BA799D63}"/>
                  </a:ext>
                </a:extLst>
              </p:cNvPr>
              <p:cNvSpPr txBox="1"/>
              <p:nvPr/>
            </p:nvSpPr>
            <p:spPr>
              <a:xfrm>
                <a:off x="8633229" y="2597171"/>
                <a:ext cx="2891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D176A1C-9E6A-AA5E-156B-3ABA31832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229" y="2597171"/>
                <a:ext cx="2891625" cy="276999"/>
              </a:xfrm>
              <a:prstGeom prst="rect">
                <a:avLst/>
              </a:prstGeom>
              <a:blipFill>
                <a:blip r:embed="rId20"/>
                <a:stretch>
                  <a:fillRect l="-632" r="-210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72EB583-144E-F410-156A-EE1232B1CC47}"/>
                  </a:ext>
                </a:extLst>
              </p:cNvPr>
              <p:cNvSpPr txBox="1"/>
              <p:nvPr/>
            </p:nvSpPr>
            <p:spPr>
              <a:xfrm>
                <a:off x="12159828" y="1081643"/>
                <a:ext cx="192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F9D188-B40E-2035-3116-F0803556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828" y="1081643"/>
                <a:ext cx="192168" cy="276999"/>
              </a:xfrm>
              <a:prstGeom prst="rect">
                <a:avLst/>
              </a:prstGeom>
              <a:blipFill>
                <a:blip r:embed="rId21"/>
                <a:stretch>
                  <a:fillRect l="-29032" r="-225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3846290-B399-E330-4A33-7A4E49C563BF}"/>
              </a:ext>
            </a:extLst>
          </p:cNvPr>
          <p:cNvCxnSpPr/>
          <p:nvPr/>
        </p:nvCxnSpPr>
        <p:spPr>
          <a:xfrm>
            <a:off x="10127486" y="500373"/>
            <a:ext cx="0" cy="1088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0146DBA-E7C1-A61F-3B2B-1A0C6665A53E}"/>
                  </a:ext>
                </a:extLst>
              </p:cNvPr>
              <p:cNvSpPr txBox="1"/>
              <p:nvPr/>
            </p:nvSpPr>
            <p:spPr>
              <a:xfrm>
                <a:off x="10023002" y="1558015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E59367-FDCA-D6C8-EFD0-4E7232F4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002" y="1558015"/>
                <a:ext cx="208967" cy="276999"/>
              </a:xfrm>
              <a:prstGeom prst="rect">
                <a:avLst/>
              </a:prstGeom>
              <a:blipFill>
                <a:blip r:embed="rId22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4E4938-DC73-FCC3-DA2D-5E4E1B98187A}"/>
                  </a:ext>
                </a:extLst>
              </p:cNvPr>
              <p:cNvSpPr txBox="1"/>
              <p:nvPr/>
            </p:nvSpPr>
            <p:spPr>
              <a:xfrm>
                <a:off x="10266956" y="1593834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5DC802-612A-A34B-19A5-941CBC7C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956" y="1593834"/>
                <a:ext cx="200696" cy="276999"/>
              </a:xfrm>
              <a:prstGeom prst="rect">
                <a:avLst/>
              </a:prstGeom>
              <a:blipFill>
                <a:blip r:embed="rId2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ight Brace 82">
            <a:extLst>
              <a:ext uri="{FF2B5EF4-FFF2-40B4-BE49-F238E27FC236}">
                <a16:creationId xmlns:a16="http://schemas.microsoft.com/office/drawing/2014/main" id="{BE5B2B2D-EE41-BD97-F66F-226A20564C06}"/>
              </a:ext>
            </a:extLst>
          </p:cNvPr>
          <p:cNvSpPr/>
          <p:nvPr/>
        </p:nvSpPr>
        <p:spPr>
          <a:xfrm rot="16200000" flipH="1">
            <a:off x="10254916" y="1271619"/>
            <a:ext cx="224777" cy="4353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6F8AA67C-13B0-3607-0953-840281A1932E}"/>
              </a:ext>
            </a:extLst>
          </p:cNvPr>
          <p:cNvSpPr/>
          <p:nvPr/>
        </p:nvSpPr>
        <p:spPr>
          <a:xfrm>
            <a:off x="2847573" y="4387927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tial Circle 83">
            <a:extLst>
              <a:ext uri="{FF2B5EF4-FFF2-40B4-BE49-F238E27FC236}">
                <a16:creationId xmlns:a16="http://schemas.microsoft.com/office/drawing/2014/main" id="{15567BE7-C069-4B34-B665-5EE348CCCB38}"/>
              </a:ext>
            </a:extLst>
          </p:cNvPr>
          <p:cNvSpPr/>
          <p:nvPr/>
        </p:nvSpPr>
        <p:spPr>
          <a:xfrm>
            <a:off x="1076507" y="4610123"/>
            <a:ext cx="866825" cy="860242"/>
          </a:xfrm>
          <a:prstGeom prst="pie">
            <a:avLst>
              <a:gd name="adj1" fmla="val 16178505"/>
              <a:gd name="adj2" fmla="val 1924905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F2EF5CA-C41C-C996-C2AA-6D1BDF67C049}"/>
              </a:ext>
            </a:extLst>
          </p:cNvPr>
          <p:cNvCxnSpPr>
            <a:cxnSpLocks/>
          </p:cNvCxnSpPr>
          <p:nvPr/>
        </p:nvCxnSpPr>
        <p:spPr>
          <a:xfrm flipV="1">
            <a:off x="1512257" y="4055597"/>
            <a:ext cx="1180566" cy="9846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AD79D10-FA9C-FA38-42CD-1341931D9E2F}"/>
              </a:ext>
            </a:extLst>
          </p:cNvPr>
          <p:cNvCxnSpPr>
            <a:cxnSpLocks/>
          </p:cNvCxnSpPr>
          <p:nvPr/>
        </p:nvCxnSpPr>
        <p:spPr>
          <a:xfrm flipV="1">
            <a:off x="1501225" y="3480085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61B4888-069D-39A1-92DB-B893A3B8D6BB}"/>
              </a:ext>
            </a:extLst>
          </p:cNvPr>
          <p:cNvCxnSpPr>
            <a:cxnSpLocks/>
          </p:cNvCxnSpPr>
          <p:nvPr/>
        </p:nvCxnSpPr>
        <p:spPr>
          <a:xfrm flipV="1">
            <a:off x="1512257" y="3311752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8D54012-B3C7-EEEA-29FC-31E6B20FBC6F}"/>
              </a:ext>
            </a:extLst>
          </p:cNvPr>
          <p:cNvCxnSpPr>
            <a:cxnSpLocks/>
          </p:cNvCxnSpPr>
          <p:nvPr/>
        </p:nvCxnSpPr>
        <p:spPr>
          <a:xfrm flipV="1">
            <a:off x="475960" y="5040245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 descr="Camera">
                <a:extLst>
                  <a:ext uri="{FF2B5EF4-FFF2-40B4-BE49-F238E27FC236}">
                    <a16:creationId xmlns:a16="http://schemas.microsoft.com/office/drawing/2014/main" id="{EC669A37-15EE-A147-135E-B723DD06D4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18244">
              <a:off x="3581914" y="3271475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418244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 descr="Camera">
                <a:extLst>
                  <a:ext uri="{FF2B5EF4-FFF2-40B4-BE49-F238E27FC236}">
                    <a16:creationId xmlns:a16="http://schemas.microsoft.com/office/drawing/2014/main" id="{EC669A37-15EE-A147-135E-B723DD06D4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 rot="418244">
                <a:off x="3581914" y="3271475"/>
                <a:ext cx="811323" cy="79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F52EF53-1EEA-6C31-E8ED-597B01BD2D2B}"/>
                  </a:ext>
                </a:extLst>
              </p:cNvPr>
              <p:cNvSpPr txBox="1"/>
              <p:nvPr/>
            </p:nvSpPr>
            <p:spPr>
              <a:xfrm>
                <a:off x="6247426" y="4709583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C874771-3995-055C-1BDC-4F20F1390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426" y="4709583"/>
                <a:ext cx="143565" cy="276999"/>
              </a:xfrm>
              <a:prstGeom prst="rect">
                <a:avLst/>
              </a:prstGeom>
              <a:blipFill>
                <a:blip r:embed="rId25"/>
                <a:stretch>
                  <a:fillRect l="-39130" r="-3478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82D99B-7C3E-C4C5-AD64-8346696BA0A4}"/>
                  </a:ext>
                </a:extLst>
              </p:cNvPr>
              <p:cNvSpPr txBox="1"/>
              <p:nvPr/>
            </p:nvSpPr>
            <p:spPr>
              <a:xfrm>
                <a:off x="5027038" y="3075865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B16039-54D0-06CA-07DD-8A2FF4B21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38" y="3075865"/>
                <a:ext cx="201144" cy="276999"/>
              </a:xfrm>
              <a:prstGeom prst="rect">
                <a:avLst/>
              </a:prstGeom>
              <a:blipFill>
                <a:blip r:embed="rId26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49F11E-0036-6655-EE6C-4DB6B03AFAA9}"/>
                  </a:ext>
                </a:extLst>
              </p:cNvPr>
              <p:cNvSpPr txBox="1"/>
              <p:nvPr/>
            </p:nvSpPr>
            <p:spPr>
              <a:xfrm>
                <a:off x="3965112" y="385390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7A5362-D74E-C75F-BA61-C954E81D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12" y="3853904"/>
                <a:ext cx="195886" cy="276999"/>
              </a:xfrm>
              <a:prstGeom prst="rect">
                <a:avLst/>
              </a:prstGeom>
              <a:blipFill>
                <a:blip r:embed="rId27"/>
                <a:stretch>
                  <a:fillRect l="-15152" r="-909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B73C7F-2FB6-33D1-660F-ACBBB4E2DD95}"/>
                  </a:ext>
                </a:extLst>
              </p:cNvPr>
              <p:cNvSpPr txBox="1"/>
              <p:nvPr/>
            </p:nvSpPr>
            <p:spPr>
              <a:xfrm>
                <a:off x="5766132" y="3123503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81BEBA-94ED-61AE-C079-3646662B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132" y="3123503"/>
                <a:ext cx="196336" cy="276999"/>
              </a:xfrm>
              <a:prstGeom prst="rect">
                <a:avLst/>
              </a:prstGeom>
              <a:blipFill>
                <a:blip r:embed="rId28"/>
                <a:stretch>
                  <a:fillRect l="-28125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Partial Circle 65">
            <a:extLst>
              <a:ext uri="{FF2B5EF4-FFF2-40B4-BE49-F238E27FC236}">
                <a16:creationId xmlns:a16="http://schemas.microsoft.com/office/drawing/2014/main" id="{204C4B5D-8BF9-731D-D9C8-754E4DD74636}"/>
              </a:ext>
            </a:extLst>
          </p:cNvPr>
          <p:cNvSpPr/>
          <p:nvPr/>
        </p:nvSpPr>
        <p:spPr>
          <a:xfrm>
            <a:off x="4705228" y="4610124"/>
            <a:ext cx="866825" cy="860242"/>
          </a:xfrm>
          <a:prstGeom prst="pie">
            <a:avLst>
              <a:gd name="adj1" fmla="val 13750486"/>
              <a:gd name="adj2" fmla="val 2074239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8B00FA-FD25-79AD-B390-A91C43ADCCEB}"/>
              </a:ext>
            </a:extLst>
          </p:cNvPr>
          <p:cNvCxnSpPr>
            <a:cxnSpLocks/>
          </p:cNvCxnSpPr>
          <p:nvPr/>
        </p:nvCxnSpPr>
        <p:spPr>
          <a:xfrm flipV="1">
            <a:off x="5138642" y="4698408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2BD0389-FEB6-3F21-93A1-84D467B2D512}"/>
                  </a:ext>
                </a:extLst>
              </p:cNvPr>
              <p:cNvSpPr txBox="1"/>
              <p:nvPr/>
            </p:nvSpPr>
            <p:spPr>
              <a:xfrm>
                <a:off x="4925647" y="4270922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BB6E87-AE08-62E8-36FA-F8B5538C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647" y="4270922"/>
                <a:ext cx="200696" cy="276999"/>
              </a:xfrm>
              <a:prstGeom prst="rect">
                <a:avLst/>
              </a:prstGeom>
              <a:blipFill>
                <a:blip r:embed="rId29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E18F1E-A504-59E3-3648-33259A80A472}"/>
                  </a:ext>
                </a:extLst>
              </p:cNvPr>
              <p:cNvSpPr txBox="1"/>
              <p:nvPr/>
            </p:nvSpPr>
            <p:spPr>
              <a:xfrm>
                <a:off x="5556139" y="46567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343C17-806B-FC01-F216-5DCDF231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139" y="4656706"/>
                <a:ext cx="200696" cy="276999"/>
              </a:xfrm>
              <a:prstGeom prst="rect">
                <a:avLst/>
              </a:prstGeom>
              <a:blipFill>
                <a:blip r:embed="rId30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ACF432-B967-55CF-D4EB-69DD3DE39907}"/>
                  </a:ext>
                </a:extLst>
              </p:cNvPr>
              <p:cNvSpPr txBox="1"/>
              <p:nvPr/>
            </p:nvSpPr>
            <p:spPr>
              <a:xfrm>
                <a:off x="5162589" y="4330491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1DA51CE-7CE6-4EDB-C8AA-4515EB1B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89" y="4330491"/>
                <a:ext cx="208967" cy="276999"/>
              </a:xfrm>
              <a:prstGeom prst="rect">
                <a:avLst/>
              </a:prstGeom>
              <a:blipFill>
                <a:blip r:embed="rId31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un 93">
            <a:extLst>
              <a:ext uri="{FF2B5EF4-FFF2-40B4-BE49-F238E27FC236}">
                <a16:creationId xmlns:a16="http://schemas.microsoft.com/office/drawing/2014/main" id="{8A3C2D2A-0154-E6ED-0597-0506AF7A1697}"/>
              </a:ext>
            </a:extLst>
          </p:cNvPr>
          <p:cNvSpPr/>
          <p:nvPr/>
        </p:nvSpPr>
        <p:spPr>
          <a:xfrm>
            <a:off x="6473958" y="4387927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tial Circle 97">
            <a:extLst>
              <a:ext uri="{FF2B5EF4-FFF2-40B4-BE49-F238E27FC236}">
                <a16:creationId xmlns:a16="http://schemas.microsoft.com/office/drawing/2014/main" id="{F5A1D34D-87B6-579A-80E7-B274D75DBC7E}"/>
              </a:ext>
            </a:extLst>
          </p:cNvPr>
          <p:cNvSpPr/>
          <p:nvPr/>
        </p:nvSpPr>
        <p:spPr>
          <a:xfrm>
            <a:off x="4702892" y="4610123"/>
            <a:ext cx="866825" cy="860242"/>
          </a:xfrm>
          <a:prstGeom prst="pie">
            <a:avLst>
              <a:gd name="adj1" fmla="val 16276221"/>
              <a:gd name="adj2" fmla="val 1758754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CDE45C1-A1F3-0CBA-8D77-ADB1E392984A}"/>
              </a:ext>
            </a:extLst>
          </p:cNvPr>
          <p:cNvCxnSpPr>
            <a:cxnSpLocks/>
          </p:cNvCxnSpPr>
          <p:nvPr/>
        </p:nvCxnSpPr>
        <p:spPr>
          <a:xfrm flipV="1">
            <a:off x="5138642" y="3389589"/>
            <a:ext cx="689104" cy="16506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82E6FE-7DBF-2218-7CAA-57FFB713A6B7}"/>
              </a:ext>
            </a:extLst>
          </p:cNvPr>
          <p:cNvCxnSpPr>
            <a:cxnSpLocks/>
          </p:cNvCxnSpPr>
          <p:nvPr/>
        </p:nvCxnSpPr>
        <p:spPr>
          <a:xfrm flipH="1" flipV="1">
            <a:off x="4152594" y="3840101"/>
            <a:ext cx="975016" cy="12001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49278F3-A57C-904E-2ADE-8EF591879DC7}"/>
              </a:ext>
            </a:extLst>
          </p:cNvPr>
          <p:cNvCxnSpPr>
            <a:cxnSpLocks/>
          </p:cNvCxnSpPr>
          <p:nvPr/>
        </p:nvCxnSpPr>
        <p:spPr>
          <a:xfrm flipV="1">
            <a:off x="5138642" y="3311752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84962A6-35E7-9106-DB40-D94D0434263A}"/>
              </a:ext>
            </a:extLst>
          </p:cNvPr>
          <p:cNvCxnSpPr>
            <a:cxnSpLocks/>
          </p:cNvCxnSpPr>
          <p:nvPr/>
        </p:nvCxnSpPr>
        <p:spPr>
          <a:xfrm flipV="1">
            <a:off x="4102345" y="5040245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 descr="Camera">
                <a:extLst>
                  <a:ext uri="{FF2B5EF4-FFF2-40B4-BE49-F238E27FC236}">
                    <a16:creationId xmlns:a16="http://schemas.microsoft.com/office/drawing/2014/main" id="{35D085FA-C74D-BA5D-CA57-8537DCE25C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035478">
              <a:off x="9826307" y="3629074"/>
              <a:ext cx="811323" cy="795414"/>
            </p:xfrm>
            <a:graphic>
              <a:graphicData uri="http://schemas.microsoft.com/office/drawing/2017/model3d">
                <am3d:model3d r:embed="rId10">
                  <am3d:spPr>
                    <a:xfrm rot="6035478">
                      <a:off x="0" y="0"/>
                      <a:ext cx="811323" cy="79541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83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 descr="Camera">
                <a:extLst>
                  <a:ext uri="{FF2B5EF4-FFF2-40B4-BE49-F238E27FC236}">
                    <a16:creationId xmlns:a16="http://schemas.microsoft.com/office/drawing/2014/main" id="{35D085FA-C74D-BA5D-CA57-8537DCE25C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 rot="6035478">
                <a:off x="9826307" y="3629074"/>
                <a:ext cx="811323" cy="79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FBC940F-E5EA-994C-179D-4E3A5D71D232}"/>
                  </a:ext>
                </a:extLst>
              </p:cNvPr>
              <p:cNvSpPr txBox="1"/>
              <p:nvPr/>
            </p:nvSpPr>
            <p:spPr>
              <a:xfrm>
                <a:off x="9812529" y="4692365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D91BB23-9776-5514-DDEC-AF4ECFA65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29" y="4692365"/>
                <a:ext cx="143565" cy="276999"/>
              </a:xfrm>
              <a:prstGeom prst="rect">
                <a:avLst/>
              </a:prstGeom>
              <a:blipFill>
                <a:blip r:embed="rId33"/>
                <a:stretch>
                  <a:fillRect l="-39130" r="-3478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836BD34-54A0-DBB6-B4AB-559618175735}"/>
                  </a:ext>
                </a:extLst>
              </p:cNvPr>
              <p:cNvSpPr txBox="1"/>
              <p:nvPr/>
            </p:nvSpPr>
            <p:spPr>
              <a:xfrm>
                <a:off x="8592141" y="3058647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C48D527-9037-EC4E-BAA6-4435CEBD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141" y="3058647"/>
                <a:ext cx="201144" cy="276999"/>
              </a:xfrm>
              <a:prstGeom prst="rect">
                <a:avLst/>
              </a:prstGeom>
              <a:blipFill>
                <a:blip r:embed="rId34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BF111C0-3DD8-4255-93BB-CE6E2AA3CC7F}"/>
                  </a:ext>
                </a:extLst>
              </p:cNvPr>
              <p:cNvSpPr txBox="1"/>
              <p:nvPr/>
            </p:nvSpPr>
            <p:spPr>
              <a:xfrm>
                <a:off x="9812529" y="3929515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F538716-33E2-EF51-50F3-B342BA41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29" y="3929515"/>
                <a:ext cx="195886" cy="276999"/>
              </a:xfrm>
              <a:prstGeom prst="rect">
                <a:avLst/>
              </a:prstGeom>
              <a:blipFill>
                <a:blip r:embed="rId35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C39B629-18F2-4091-4A54-3535B3B67CB4}"/>
                  </a:ext>
                </a:extLst>
              </p:cNvPr>
              <p:cNvSpPr txBox="1"/>
              <p:nvPr/>
            </p:nvSpPr>
            <p:spPr>
              <a:xfrm>
                <a:off x="9331235" y="3106285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B8AA5CA-2021-3D85-1D34-1099BABBE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235" y="3106285"/>
                <a:ext cx="196336" cy="276999"/>
              </a:xfrm>
              <a:prstGeom prst="rect">
                <a:avLst/>
              </a:prstGeom>
              <a:blipFill>
                <a:blip r:embed="rId36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Partial Circle 110">
            <a:extLst>
              <a:ext uri="{FF2B5EF4-FFF2-40B4-BE49-F238E27FC236}">
                <a16:creationId xmlns:a16="http://schemas.microsoft.com/office/drawing/2014/main" id="{487FF21B-3CF0-AD30-75F3-D2B8EE18F85E}"/>
              </a:ext>
            </a:extLst>
          </p:cNvPr>
          <p:cNvSpPr/>
          <p:nvPr/>
        </p:nvSpPr>
        <p:spPr>
          <a:xfrm>
            <a:off x="8270331" y="4592906"/>
            <a:ext cx="866825" cy="860242"/>
          </a:xfrm>
          <a:prstGeom prst="pie">
            <a:avLst>
              <a:gd name="adj1" fmla="val 13750486"/>
              <a:gd name="adj2" fmla="val 2074239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7C2FFE8-BF90-4EA9-11E9-66379DA75FB5}"/>
              </a:ext>
            </a:extLst>
          </p:cNvPr>
          <p:cNvCxnSpPr>
            <a:cxnSpLocks/>
          </p:cNvCxnSpPr>
          <p:nvPr/>
        </p:nvCxnSpPr>
        <p:spPr>
          <a:xfrm flipV="1">
            <a:off x="8703745" y="4681190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87E5198-A3BE-1EC4-722A-2CC039891A4E}"/>
                  </a:ext>
                </a:extLst>
              </p:cNvPr>
              <p:cNvSpPr txBox="1"/>
              <p:nvPr/>
            </p:nvSpPr>
            <p:spPr>
              <a:xfrm>
                <a:off x="8490750" y="4253704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D31CCFB-B49A-3E4E-110C-741BD6D2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750" y="4253704"/>
                <a:ext cx="200696" cy="276999"/>
              </a:xfrm>
              <a:prstGeom prst="rect">
                <a:avLst/>
              </a:prstGeom>
              <a:blipFill>
                <a:blip r:embed="rId37"/>
                <a:stretch>
                  <a:fillRect l="-27273" r="-181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65255D7-8113-0504-A5EC-09C4CCBA844D}"/>
                  </a:ext>
                </a:extLst>
              </p:cNvPr>
              <p:cNvSpPr txBox="1"/>
              <p:nvPr/>
            </p:nvSpPr>
            <p:spPr>
              <a:xfrm>
                <a:off x="9121242" y="4639488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C252C32-A6D0-AAE0-29AA-9C3FEC7F4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242" y="4639488"/>
                <a:ext cx="200696" cy="276999"/>
              </a:xfrm>
              <a:prstGeom prst="rect">
                <a:avLst/>
              </a:prstGeom>
              <a:blipFill>
                <a:blip r:embed="rId38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C95340C-1031-3B79-2FC9-DB9D4559F2CE}"/>
                  </a:ext>
                </a:extLst>
              </p:cNvPr>
              <p:cNvSpPr txBox="1"/>
              <p:nvPr/>
            </p:nvSpPr>
            <p:spPr>
              <a:xfrm>
                <a:off x="8727692" y="4313273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D91CC98-A9F5-F36B-0702-1AC2711D0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692" y="4313273"/>
                <a:ext cx="208967" cy="276999"/>
              </a:xfrm>
              <a:prstGeom prst="rect">
                <a:avLst/>
              </a:prstGeom>
              <a:blipFill>
                <a:blip r:embed="rId39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Sun 115">
            <a:extLst>
              <a:ext uri="{FF2B5EF4-FFF2-40B4-BE49-F238E27FC236}">
                <a16:creationId xmlns:a16="http://schemas.microsoft.com/office/drawing/2014/main" id="{A25117D2-1A29-123C-086A-A58B212F67FF}"/>
              </a:ext>
            </a:extLst>
          </p:cNvPr>
          <p:cNvSpPr/>
          <p:nvPr/>
        </p:nvSpPr>
        <p:spPr>
          <a:xfrm>
            <a:off x="10039061" y="4370709"/>
            <a:ext cx="511673" cy="50936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Partial Circle 116">
            <a:extLst>
              <a:ext uri="{FF2B5EF4-FFF2-40B4-BE49-F238E27FC236}">
                <a16:creationId xmlns:a16="http://schemas.microsoft.com/office/drawing/2014/main" id="{E23748A2-205D-2978-16A9-4231B9A7EF7D}"/>
              </a:ext>
            </a:extLst>
          </p:cNvPr>
          <p:cNvSpPr/>
          <p:nvPr/>
        </p:nvSpPr>
        <p:spPr>
          <a:xfrm>
            <a:off x="8267995" y="4592905"/>
            <a:ext cx="866825" cy="860242"/>
          </a:xfrm>
          <a:prstGeom prst="pie">
            <a:avLst>
              <a:gd name="adj1" fmla="val 16276221"/>
              <a:gd name="adj2" fmla="val 1758754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CFD5CAF-1121-4A5D-972D-8B72F03D6398}"/>
              </a:ext>
            </a:extLst>
          </p:cNvPr>
          <p:cNvCxnSpPr>
            <a:cxnSpLocks/>
          </p:cNvCxnSpPr>
          <p:nvPr/>
        </p:nvCxnSpPr>
        <p:spPr>
          <a:xfrm flipV="1">
            <a:off x="8703745" y="3372371"/>
            <a:ext cx="689104" cy="16506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CF277B8-315F-AEB1-043A-05A10EFAB9CE}"/>
              </a:ext>
            </a:extLst>
          </p:cNvPr>
          <p:cNvCxnSpPr>
            <a:cxnSpLocks/>
          </p:cNvCxnSpPr>
          <p:nvPr/>
        </p:nvCxnSpPr>
        <p:spPr>
          <a:xfrm flipV="1">
            <a:off x="8692713" y="4197699"/>
            <a:ext cx="1326781" cy="82532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CD31DD-7FCA-06BE-0067-96A789CAC825}"/>
              </a:ext>
            </a:extLst>
          </p:cNvPr>
          <p:cNvCxnSpPr>
            <a:cxnSpLocks/>
          </p:cNvCxnSpPr>
          <p:nvPr/>
        </p:nvCxnSpPr>
        <p:spPr>
          <a:xfrm flipV="1">
            <a:off x="8703745" y="3294534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4BCE2BF-6AAB-76B6-4080-708015240CFE}"/>
              </a:ext>
            </a:extLst>
          </p:cNvPr>
          <p:cNvCxnSpPr>
            <a:cxnSpLocks/>
          </p:cNvCxnSpPr>
          <p:nvPr/>
        </p:nvCxnSpPr>
        <p:spPr>
          <a:xfrm flipV="1">
            <a:off x="7667448" y="5023027"/>
            <a:ext cx="214508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38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CCB7-6179-880E-D077-C9145CED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 півшляху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64A5E-0B61-7100-9EB9-D6723D5E0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3" y="1828800"/>
                <a:ext cx="6323900" cy="1876926"/>
              </a:xfrm>
            </p:spPr>
            <p:txBody>
              <a:bodyPr/>
              <a:lstStyle/>
              <a:p>
                <a:r>
                  <a:rPr lang="uk-UA" dirty="0"/>
                  <a:t>Наостанок, як нам обчислити вектор півшляху</a:t>
                </a:r>
                <a:r>
                  <a:rPr lang="en-US" dirty="0"/>
                  <a:t>?</a:t>
                </a:r>
              </a:p>
              <a:p>
                <a:r>
                  <a:rPr lang="uk-UA" dirty="0"/>
                  <a:t>Дивлючись на діаграм, ви може б подумали, що додавання векторів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поверне вектор який має той самий напрямок, що і вектор напівшляху</a:t>
                </a:r>
                <a:endParaRPr lang="en-US" dirty="0"/>
              </a:p>
              <a:p>
                <a:r>
                  <a:rPr lang="uk-UA" dirty="0"/>
                  <a:t>Можемо спробувати це довести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64A5E-0B61-7100-9EB9-D6723D5E0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3" y="1828800"/>
                <a:ext cx="6323900" cy="1876926"/>
              </a:xfrm>
              <a:blipFill>
                <a:blip r:embed="rId2"/>
                <a:stretch>
                  <a:fillRect l="-193" t="-2273" r="-386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9E48F7-7067-5B56-F4C6-89ACC2ADA7B7}"/>
              </a:ext>
            </a:extLst>
          </p:cNvPr>
          <p:cNvCxnSpPr/>
          <p:nvPr/>
        </p:nvCxnSpPr>
        <p:spPr>
          <a:xfrm>
            <a:off x="8634284" y="3788824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7BB12F33-DEFE-43B5-6546-8324ADCF86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98905" y="1739936"/>
              <a:ext cx="966535" cy="947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7BB12F33-DEFE-43B5-6546-8324ADCF8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8905" y="1739936"/>
                <a:ext cx="966535" cy="94758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un 8">
            <a:extLst>
              <a:ext uri="{FF2B5EF4-FFF2-40B4-BE49-F238E27FC236}">
                <a16:creationId xmlns:a16="http://schemas.microsoft.com/office/drawing/2014/main" id="{F5A3D576-1F79-B4CE-F622-3A309BEBE3AD}"/>
              </a:ext>
            </a:extLst>
          </p:cNvPr>
          <p:cNvSpPr/>
          <p:nvPr/>
        </p:nvSpPr>
        <p:spPr>
          <a:xfrm>
            <a:off x="10821676" y="1483928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869FBC-5B4D-63A3-A0CE-65137A1B8A91}"/>
              </a:ext>
            </a:extLst>
          </p:cNvPr>
          <p:cNvCxnSpPr>
            <a:cxnSpLocks/>
          </p:cNvCxnSpPr>
          <p:nvPr/>
        </p:nvCxnSpPr>
        <p:spPr>
          <a:xfrm flipV="1">
            <a:off x="10056636" y="2213727"/>
            <a:ext cx="900718" cy="157509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F9E14-1638-3D02-4757-853579C824C3}"/>
              </a:ext>
            </a:extLst>
          </p:cNvPr>
          <p:cNvCxnSpPr>
            <a:cxnSpLocks/>
          </p:cNvCxnSpPr>
          <p:nvPr/>
        </p:nvCxnSpPr>
        <p:spPr>
          <a:xfrm flipH="1" flipV="1">
            <a:off x="8634284" y="2420013"/>
            <a:ext cx="1433384" cy="136881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761FDC-6D62-49ED-EF22-EAF566EF522B}"/>
              </a:ext>
            </a:extLst>
          </p:cNvPr>
          <p:cNvCxnSpPr>
            <a:cxnSpLocks/>
          </p:cNvCxnSpPr>
          <p:nvPr/>
        </p:nvCxnSpPr>
        <p:spPr>
          <a:xfrm flipH="1" flipV="1">
            <a:off x="9773165" y="2024738"/>
            <a:ext cx="294503" cy="1764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900805-13A2-FAB6-D477-F17014EDD286}"/>
                  </a:ext>
                </a:extLst>
              </p:cNvPr>
              <p:cNvSpPr txBox="1"/>
              <p:nvPr/>
            </p:nvSpPr>
            <p:spPr>
              <a:xfrm>
                <a:off x="9664854" y="3033287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900805-13A2-FAB6-D477-F17014EDD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54" y="3033287"/>
                <a:ext cx="200696" cy="276999"/>
              </a:xfrm>
              <a:prstGeom prst="rect">
                <a:avLst/>
              </a:prstGeom>
              <a:blipFill>
                <a:blip r:embed="rId5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6D71C8-201E-31DE-485A-383610D081A5}"/>
                  </a:ext>
                </a:extLst>
              </p:cNvPr>
              <p:cNvSpPr txBox="1"/>
              <p:nvPr/>
            </p:nvSpPr>
            <p:spPr>
              <a:xfrm>
                <a:off x="10077435" y="2989758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6D71C8-201E-31DE-485A-383610D08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435" y="2989758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587FD-DAC4-7F92-09D5-7CA527CEFA5E}"/>
                  </a:ext>
                </a:extLst>
              </p:cNvPr>
              <p:cNvSpPr txBox="1"/>
              <p:nvPr/>
            </p:nvSpPr>
            <p:spPr>
              <a:xfrm>
                <a:off x="8411935" y="2410520"/>
                <a:ext cx="195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587FD-DAC4-7F92-09D5-7CA527CE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35" y="2410520"/>
                <a:ext cx="195887" cy="276999"/>
              </a:xfrm>
              <a:prstGeom prst="rect">
                <a:avLst/>
              </a:prstGeom>
              <a:blipFill>
                <a:blip r:embed="rId7"/>
                <a:stretch>
                  <a:fillRect l="-15625" r="-125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72B75B-AA2D-3BFC-91A3-F1A0452F3181}"/>
                  </a:ext>
                </a:extLst>
              </p:cNvPr>
              <p:cNvSpPr txBox="1"/>
              <p:nvPr/>
            </p:nvSpPr>
            <p:spPr>
              <a:xfrm>
                <a:off x="10947842" y="2262388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72B75B-AA2D-3BFC-91A3-F1A0452F3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842" y="2262388"/>
                <a:ext cx="143565" cy="276999"/>
              </a:xfrm>
              <a:prstGeom prst="rect">
                <a:avLst/>
              </a:prstGeom>
              <a:blipFill>
                <a:blip r:embed="rId8"/>
                <a:stretch>
                  <a:fillRect l="-39130" r="-347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865E7040-166D-025B-52FA-F27C65F9B7B2}"/>
              </a:ext>
            </a:extLst>
          </p:cNvPr>
          <p:cNvSpPr/>
          <p:nvPr/>
        </p:nvSpPr>
        <p:spPr>
          <a:xfrm>
            <a:off x="9591688" y="3266758"/>
            <a:ext cx="939603" cy="1031773"/>
          </a:xfrm>
          <a:prstGeom prst="pie">
            <a:avLst>
              <a:gd name="adj1" fmla="val 13502439"/>
              <a:gd name="adj2" fmla="val 1798055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94D151-5CFA-A4BE-28F6-9DFDCD08708D}"/>
              </a:ext>
            </a:extLst>
          </p:cNvPr>
          <p:cNvCxnSpPr>
            <a:cxnSpLocks/>
          </p:cNvCxnSpPr>
          <p:nvPr/>
        </p:nvCxnSpPr>
        <p:spPr>
          <a:xfrm flipV="1">
            <a:off x="8637555" y="844916"/>
            <a:ext cx="900718" cy="157509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5ED576-8C21-7F28-A2FD-D94F3492A96B}"/>
              </a:ext>
            </a:extLst>
          </p:cNvPr>
          <p:cNvCxnSpPr>
            <a:cxnSpLocks/>
          </p:cNvCxnSpPr>
          <p:nvPr/>
        </p:nvCxnSpPr>
        <p:spPr>
          <a:xfrm flipH="1" flipV="1">
            <a:off x="9568006" y="853565"/>
            <a:ext cx="205159" cy="119269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E6A5A-2B51-8270-B59D-74E11D2B61F4}"/>
                  </a:ext>
                </a:extLst>
              </p:cNvPr>
              <p:cNvSpPr txBox="1"/>
              <p:nvPr/>
            </p:nvSpPr>
            <p:spPr>
              <a:xfrm>
                <a:off x="9647222" y="1747738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E6A5A-2B51-8270-B59D-74E11D2B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222" y="1747738"/>
                <a:ext cx="196336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D3106E-1EC7-3DBD-C2C1-21F506DBC6A9}"/>
                  </a:ext>
                </a:extLst>
              </p:cNvPr>
              <p:cNvSpPr txBox="1"/>
              <p:nvPr/>
            </p:nvSpPr>
            <p:spPr>
              <a:xfrm>
                <a:off x="1858878" y="3836069"/>
                <a:ext cx="1039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D3106E-1EC7-3DBD-C2C1-21F506DBC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78" y="3836069"/>
                <a:ext cx="1039965" cy="276999"/>
              </a:xfrm>
              <a:prstGeom prst="rect">
                <a:avLst/>
              </a:prstGeom>
              <a:blipFill>
                <a:blip r:embed="rId10"/>
                <a:stretch>
                  <a:fillRect l="-5263" r="-409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257CFA-8738-B2E5-787D-12A9CEC3311E}"/>
                  </a:ext>
                </a:extLst>
              </p:cNvPr>
              <p:cNvSpPr txBox="1"/>
              <p:nvPr/>
            </p:nvSpPr>
            <p:spPr>
              <a:xfrm>
                <a:off x="9488556" y="3970540"/>
                <a:ext cx="117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257CFA-8738-B2E5-787D-12A9CEC3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556" y="3970540"/>
                <a:ext cx="1177758" cy="276999"/>
              </a:xfrm>
              <a:prstGeom prst="rect">
                <a:avLst/>
              </a:prstGeom>
              <a:blipFill>
                <a:blip r:embed="rId11"/>
                <a:stretch>
                  <a:fillRect l="-2073" r="-362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975324-0791-FF98-6155-A5383D6F4FC4}"/>
                  </a:ext>
                </a:extLst>
              </p:cNvPr>
              <p:cNvSpPr txBox="1"/>
              <p:nvPr/>
            </p:nvSpPr>
            <p:spPr>
              <a:xfrm>
                <a:off x="1858878" y="4206511"/>
                <a:ext cx="551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975324-0791-FF98-6155-A5383D6F4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78" y="4206511"/>
                <a:ext cx="551754" cy="276999"/>
              </a:xfrm>
              <a:prstGeom prst="rect">
                <a:avLst/>
              </a:prstGeom>
              <a:blipFill>
                <a:blip r:embed="rId12"/>
                <a:stretch>
                  <a:fillRect l="-4444" r="-111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21A0C2-0698-4FD3-F29B-3B5167EDA28F}"/>
                  </a:ext>
                </a:extLst>
              </p:cNvPr>
              <p:cNvSpPr txBox="1"/>
              <p:nvPr/>
            </p:nvSpPr>
            <p:spPr>
              <a:xfrm>
                <a:off x="2410632" y="4206511"/>
                <a:ext cx="1280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21A0C2-0698-4FD3-F29B-3B5167EDA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32" y="4206511"/>
                <a:ext cx="1280735" cy="276999"/>
              </a:xfrm>
              <a:prstGeom prst="rect">
                <a:avLst/>
              </a:prstGeom>
              <a:blipFill>
                <a:blip r:embed="rId13"/>
                <a:stretch>
                  <a:fillRect l="-948" r="-521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285BCF-AE71-65F1-0A1C-FA7B85EC8119}"/>
                  </a:ext>
                </a:extLst>
              </p:cNvPr>
              <p:cNvSpPr txBox="1"/>
              <p:nvPr/>
            </p:nvSpPr>
            <p:spPr>
              <a:xfrm>
                <a:off x="3691367" y="4206511"/>
                <a:ext cx="138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285BCF-AE71-65F1-0A1C-FA7B85EC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367" y="4206511"/>
                <a:ext cx="1388457" cy="276999"/>
              </a:xfrm>
              <a:prstGeom prst="rect">
                <a:avLst/>
              </a:prstGeom>
              <a:blipFill>
                <a:blip r:embed="rId14"/>
                <a:stretch>
                  <a:fillRect l="-1322" r="-308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DEB0CB-1846-9738-F5F5-4A31920FE846}"/>
                  </a:ext>
                </a:extLst>
              </p:cNvPr>
              <p:cNvSpPr txBox="1"/>
              <p:nvPr/>
            </p:nvSpPr>
            <p:spPr>
              <a:xfrm>
                <a:off x="5079824" y="4206510"/>
                <a:ext cx="1084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DEB0CB-1846-9738-F5F5-4A31920F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24" y="4206510"/>
                <a:ext cx="1084848" cy="276999"/>
              </a:xfrm>
              <a:prstGeom prst="rect">
                <a:avLst/>
              </a:prstGeom>
              <a:blipFill>
                <a:blip r:embed="rId15"/>
                <a:stretch>
                  <a:fillRect l="-1124" r="-39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A574A0-49C3-2526-2360-972729FE351B}"/>
                  </a:ext>
                </a:extLst>
              </p:cNvPr>
              <p:cNvSpPr txBox="1"/>
              <p:nvPr/>
            </p:nvSpPr>
            <p:spPr>
              <a:xfrm>
                <a:off x="9647222" y="4321539"/>
                <a:ext cx="771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A574A0-49C3-2526-2360-972729FE3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222" y="4321539"/>
                <a:ext cx="771558" cy="276999"/>
              </a:xfrm>
              <a:prstGeom prst="rect">
                <a:avLst/>
              </a:prstGeom>
              <a:blipFill>
                <a:blip r:embed="rId16"/>
                <a:stretch>
                  <a:fillRect r="-63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F8B773-C1EF-802D-0C2C-3474A00C14B8}"/>
                  </a:ext>
                </a:extLst>
              </p:cNvPr>
              <p:cNvSpPr txBox="1"/>
              <p:nvPr/>
            </p:nvSpPr>
            <p:spPr>
              <a:xfrm>
                <a:off x="9651233" y="4703637"/>
                <a:ext cx="719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F8B773-C1EF-802D-0C2C-3474A00C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233" y="4703637"/>
                <a:ext cx="719235" cy="276999"/>
              </a:xfrm>
              <a:prstGeom prst="rect">
                <a:avLst/>
              </a:prstGeom>
              <a:blipFill>
                <a:blip r:embed="rId17"/>
                <a:stretch>
                  <a:fillRect r="-678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CA20FD-A880-6396-058E-1A35D697A041}"/>
                  </a:ext>
                </a:extLst>
              </p:cNvPr>
              <p:cNvSpPr txBox="1"/>
              <p:nvPr/>
            </p:nvSpPr>
            <p:spPr>
              <a:xfrm>
                <a:off x="1858878" y="4584502"/>
                <a:ext cx="482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CA20FD-A880-6396-058E-1A35D697A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78" y="4584502"/>
                <a:ext cx="482504" cy="276999"/>
              </a:xfrm>
              <a:prstGeom prst="rect">
                <a:avLst/>
              </a:prstGeom>
              <a:blipFill>
                <a:blip r:embed="rId19"/>
                <a:stretch>
                  <a:fillRect l="-11392" r="-1265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10192B-594F-FDD4-0896-25F998990340}"/>
                  </a:ext>
                </a:extLst>
              </p:cNvPr>
              <p:cNvSpPr txBox="1"/>
              <p:nvPr/>
            </p:nvSpPr>
            <p:spPr>
              <a:xfrm>
                <a:off x="2410632" y="4584499"/>
                <a:ext cx="1228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10192B-594F-FDD4-0896-25F99899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32" y="4584499"/>
                <a:ext cx="1228413" cy="276999"/>
              </a:xfrm>
              <a:prstGeom prst="rect">
                <a:avLst/>
              </a:prstGeom>
              <a:blipFill>
                <a:blip r:embed="rId20"/>
                <a:stretch>
                  <a:fillRect l="-990" r="-59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B4654B-5FF3-7F3C-3759-7D7289E6D276}"/>
                  </a:ext>
                </a:extLst>
              </p:cNvPr>
              <p:cNvSpPr txBox="1"/>
              <p:nvPr/>
            </p:nvSpPr>
            <p:spPr>
              <a:xfrm>
                <a:off x="3691367" y="4584500"/>
                <a:ext cx="1283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B4654B-5FF3-7F3C-3759-7D7289E6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367" y="4584500"/>
                <a:ext cx="1283813" cy="276999"/>
              </a:xfrm>
              <a:prstGeom prst="rect">
                <a:avLst/>
              </a:prstGeom>
              <a:blipFill>
                <a:blip r:embed="rId21"/>
                <a:stretch>
                  <a:fillRect l="-1429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F10994-604C-397F-C1BE-9B91FA15C3B7}"/>
                  </a:ext>
                </a:extLst>
              </p:cNvPr>
              <p:cNvSpPr txBox="1"/>
              <p:nvPr/>
            </p:nvSpPr>
            <p:spPr>
              <a:xfrm>
                <a:off x="5079824" y="4584501"/>
                <a:ext cx="1084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F10994-604C-397F-C1BE-9B91FA15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24" y="4584501"/>
                <a:ext cx="1084849" cy="276999"/>
              </a:xfrm>
              <a:prstGeom prst="rect">
                <a:avLst/>
              </a:prstGeom>
              <a:blipFill>
                <a:blip r:embed="rId22"/>
                <a:stretch>
                  <a:fillRect l="-1124" r="-449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E951BD-CD88-81AB-86FE-4B6223BC14AB}"/>
                  </a:ext>
                </a:extLst>
              </p:cNvPr>
              <p:cNvSpPr txBox="1"/>
              <p:nvPr/>
            </p:nvSpPr>
            <p:spPr>
              <a:xfrm>
                <a:off x="1858878" y="5100996"/>
                <a:ext cx="1552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E951BD-CD88-81AB-86FE-4B6223BC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78" y="5100996"/>
                <a:ext cx="1552926" cy="276999"/>
              </a:xfrm>
              <a:prstGeom prst="rect">
                <a:avLst/>
              </a:prstGeom>
              <a:blipFill>
                <a:blip r:embed="rId24"/>
                <a:stretch>
                  <a:fillRect l="-1961" r="-352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0B8CE7-C5B4-9B4D-8E62-C559F52E33FD}"/>
                  </a:ext>
                </a:extLst>
              </p:cNvPr>
              <p:cNvSpPr txBox="1"/>
              <p:nvPr/>
            </p:nvSpPr>
            <p:spPr>
              <a:xfrm>
                <a:off x="4166613" y="5041650"/>
                <a:ext cx="2625213" cy="1077218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Таким чином, вектор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 має той самий напрямок, що і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. </a:t>
                </a:r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Після нормалізації ці два вектори будуть однаковими</a:t>
                </a:r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0B8CE7-C5B4-9B4D-8E62-C559F52E3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13" y="5041650"/>
                <a:ext cx="2625213" cy="1077218"/>
              </a:xfrm>
              <a:prstGeom prst="rect">
                <a:avLst/>
              </a:prstGeom>
              <a:blipFill>
                <a:blip r:embed="rId25"/>
                <a:stretch>
                  <a:fillRect l="-1160" t="-1695" r="-3016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AEB5DE2F-FEFB-BF0C-2462-9C8DC95ED91F}"/>
              </a:ext>
            </a:extLst>
          </p:cNvPr>
          <p:cNvSpPr/>
          <p:nvPr/>
        </p:nvSpPr>
        <p:spPr>
          <a:xfrm>
            <a:off x="1786689" y="5041650"/>
            <a:ext cx="1708485" cy="4180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D196F0-D513-F909-0067-13FCD4781153}"/>
                  </a:ext>
                </a:extLst>
              </p:cNvPr>
              <p:cNvSpPr txBox="1"/>
              <p:nvPr/>
            </p:nvSpPr>
            <p:spPr>
              <a:xfrm>
                <a:off x="9468518" y="589681"/>
                <a:ext cx="251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D196F0-D513-F909-0067-13FCD478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518" y="589681"/>
                <a:ext cx="251671" cy="276999"/>
              </a:xfrm>
              <a:prstGeom prst="rect">
                <a:avLst/>
              </a:prstGeom>
              <a:blipFill>
                <a:blip r:embed="rId26"/>
                <a:stretch>
                  <a:fillRect l="-23810" r="-2142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B91E6-6074-97FA-EBD5-DC6CE28A106D}"/>
                  </a:ext>
                </a:extLst>
              </p:cNvPr>
              <p:cNvSpPr txBox="1"/>
              <p:nvPr/>
            </p:nvSpPr>
            <p:spPr>
              <a:xfrm>
                <a:off x="1858878" y="5639812"/>
                <a:ext cx="1130694" cy="56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B91E6-6074-97FA-EBD5-DC6CE28A1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78" y="5639812"/>
                <a:ext cx="1130694" cy="5631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C906A1F-6F3E-3B93-71FA-D03EC4ABB595}"/>
              </a:ext>
            </a:extLst>
          </p:cNvPr>
          <p:cNvSpPr/>
          <p:nvPr/>
        </p:nvSpPr>
        <p:spPr>
          <a:xfrm>
            <a:off x="1786689" y="5606671"/>
            <a:ext cx="1280362" cy="7050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23F9C-8545-3677-D314-AC6C01096330}"/>
              </a:ext>
            </a:extLst>
          </p:cNvPr>
          <p:cNvSpPr/>
          <p:nvPr/>
        </p:nvSpPr>
        <p:spPr>
          <a:xfrm>
            <a:off x="2154726" y="4206509"/>
            <a:ext cx="228747" cy="3101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0B2A6-56C7-9C79-DA41-8D19E45B3EF6}"/>
              </a:ext>
            </a:extLst>
          </p:cNvPr>
          <p:cNvSpPr/>
          <p:nvPr/>
        </p:nvSpPr>
        <p:spPr>
          <a:xfrm>
            <a:off x="1865919" y="3843204"/>
            <a:ext cx="228747" cy="3101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7DC9DD-6986-5C00-AEED-22D164761B4F}"/>
              </a:ext>
            </a:extLst>
          </p:cNvPr>
          <p:cNvSpPr/>
          <p:nvPr/>
        </p:nvSpPr>
        <p:spPr>
          <a:xfrm>
            <a:off x="3920150" y="4206509"/>
            <a:ext cx="551754" cy="3101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E248B2-7E8A-4B58-9972-BA6594C65486}"/>
              </a:ext>
            </a:extLst>
          </p:cNvPr>
          <p:cNvSpPr/>
          <p:nvPr/>
        </p:nvSpPr>
        <p:spPr>
          <a:xfrm>
            <a:off x="4534073" y="4567515"/>
            <a:ext cx="493429" cy="3101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5C0AD1-56CA-FC89-3C32-8B09257230AE}"/>
              </a:ext>
            </a:extLst>
          </p:cNvPr>
          <p:cNvSpPr/>
          <p:nvPr/>
        </p:nvSpPr>
        <p:spPr>
          <a:xfrm>
            <a:off x="5285577" y="4192363"/>
            <a:ext cx="879095" cy="3101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5DA996-92DC-E699-3771-7D2F716E1BEF}"/>
              </a:ext>
            </a:extLst>
          </p:cNvPr>
          <p:cNvSpPr/>
          <p:nvPr/>
        </p:nvSpPr>
        <p:spPr>
          <a:xfrm>
            <a:off x="5285869" y="4567515"/>
            <a:ext cx="879095" cy="3101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00D494-4006-5549-D956-E2E2ABDED153}"/>
              </a:ext>
            </a:extLst>
          </p:cNvPr>
          <p:cNvSpPr/>
          <p:nvPr/>
        </p:nvSpPr>
        <p:spPr>
          <a:xfrm>
            <a:off x="9604622" y="4304967"/>
            <a:ext cx="814157" cy="3101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0844CF-5935-5CB9-0794-20AF287AF5E3}"/>
              </a:ext>
            </a:extLst>
          </p:cNvPr>
          <p:cNvSpPr/>
          <p:nvPr/>
        </p:nvSpPr>
        <p:spPr>
          <a:xfrm>
            <a:off x="9591688" y="4710558"/>
            <a:ext cx="814157" cy="3101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74F933-6B8D-B0E5-7C79-94C3C5046F84}"/>
                  </a:ext>
                </a:extLst>
              </p:cNvPr>
              <p:cNvSpPr txBox="1"/>
              <p:nvPr/>
            </p:nvSpPr>
            <p:spPr>
              <a:xfrm>
                <a:off x="8935382" y="1311412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74F933-6B8D-B0E5-7C79-94C3C5046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382" y="1311412"/>
                <a:ext cx="143565" cy="276999"/>
              </a:xfrm>
              <a:prstGeom prst="rect">
                <a:avLst/>
              </a:prstGeom>
              <a:blipFill>
                <a:blip r:embed="rId28"/>
                <a:stretch>
                  <a:fillRect l="-39130" r="-347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FDFBA89-BD6D-1479-96F2-FE6D67E1D1F3}"/>
              </a:ext>
            </a:extLst>
          </p:cNvPr>
          <p:cNvSpPr/>
          <p:nvPr/>
        </p:nvSpPr>
        <p:spPr>
          <a:xfrm>
            <a:off x="2078862" y="4575997"/>
            <a:ext cx="228747" cy="3101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B1858B-2D2C-1254-3F95-07BF0B3B003B}"/>
              </a:ext>
            </a:extLst>
          </p:cNvPr>
          <p:cNvSpPr/>
          <p:nvPr/>
        </p:nvSpPr>
        <p:spPr>
          <a:xfrm>
            <a:off x="9468518" y="3958612"/>
            <a:ext cx="1197796" cy="31014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2" grpId="0"/>
      <p:bldP spid="23" grpId="0"/>
      <p:bldP spid="24" grpId="0"/>
      <p:bldP spid="25" grpId="0"/>
      <p:bldP spid="26" grpId="1"/>
      <p:bldP spid="27" grpId="0"/>
      <p:bldP spid="28" grpId="0"/>
      <p:bldP spid="29" grpId="0"/>
      <p:bldP spid="31" grpId="0"/>
      <p:bldP spid="32" grpId="0"/>
      <p:bldP spid="33" grpId="1"/>
      <p:bldP spid="34" grpId="0"/>
      <p:bldP spid="36" grpId="0"/>
      <p:bldP spid="37" grpId="0" animBg="1"/>
      <p:bldP spid="38" grpId="0" animBg="1"/>
      <p:bldP spid="39" grpId="0"/>
      <p:bldP spid="4" grpId="0"/>
      <p:bldP spid="5" grpId="0" animBg="1"/>
      <p:bldP spid="16" grpId="0" animBg="1"/>
      <p:bldP spid="16" grpId="1" animBg="1"/>
      <p:bldP spid="20" grpId="0" animBg="1"/>
      <p:bldP spid="20" grpId="1" animBg="1"/>
      <p:bldP spid="20" grpId="2" animBg="1"/>
      <p:bldP spid="20" grpId="3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 animBg="1"/>
      <p:bldP spid="47" grpId="1" animBg="1"/>
      <p:bldP spid="48" grpId="0" animBg="1"/>
      <p:bldP spid="48" grpId="1" animBg="1"/>
      <p:bldP spid="4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912B-8EA8-62FD-D5E6-691F526D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462B-A091-DE87-DF38-32A8F5C9D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631179" cy="4351337"/>
          </a:xfrm>
        </p:spPr>
        <p:txBody>
          <a:bodyPr>
            <a:normAutofit/>
          </a:bodyPr>
          <a:lstStyle/>
          <a:p>
            <a:r>
              <a:rPr lang="uk-UA" dirty="0"/>
              <a:t>На попередній лекції ми розглядали модель Фонга для освітлення пікселів</a:t>
            </a:r>
          </a:p>
          <a:p>
            <a:pPr lvl="1"/>
            <a:r>
              <a:rPr lang="uk-UA" dirty="0"/>
              <a:t>Однак насправді відеоігри ледво використовують цю модель</a:t>
            </a:r>
          </a:p>
          <a:p>
            <a:r>
              <a:rPr lang="uk-UA" dirty="0"/>
              <a:t>Замість методу Фонга, відеоігри до 2010-х років переважно використовували методу </a:t>
            </a:r>
            <a:r>
              <a:rPr lang="uk-UA" b="1" dirty="0"/>
              <a:t>Блінна-Фонга</a:t>
            </a:r>
            <a:r>
              <a:rPr lang="en-US" b="1" dirty="0"/>
              <a:t>/</a:t>
            </a:r>
            <a:r>
              <a:rPr lang="en-US" b="1" dirty="0" err="1"/>
              <a:t>blinn-phong</a:t>
            </a:r>
            <a:endParaRPr lang="uk-UA" b="1" dirty="0"/>
          </a:p>
          <a:p>
            <a:pPr lvl="1"/>
            <a:r>
              <a:rPr lang="uk-UA" dirty="0"/>
              <a:t>Ця метода обчислює все те ж само, що й метода Фонга, за винятком дзеркального відбиття</a:t>
            </a:r>
          </a:p>
          <a:p>
            <a:r>
              <a:rPr lang="uk-UA" dirty="0"/>
              <a:t>Відеоігри почали застосовувати цю методу через з-за кількох причин</a:t>
            </a:r>
            <a:endParaRPr lang="en-US" dirty="0"/>
          </a:p>
          <a:p>
            <a:pPr lvl="1"/>
            <a:r>
              <a:rPr lang="uk-UA" dirty="0"/>
              <a:t>Старі графічні процесори обчислюють цю модель швидше для напрямленого світла</a:t>
            </a:r>
          </a:p>
          <a:p>
            <a:pPr lvl="1"/>
            <a:r>
              <a:rPr lang="uk-UA" dirty="0"/>
              <a:t>Вона дозволяє щоб конус дзеркального відбиття покривав цілу поверхню пікселя</a:t>
            </a:r>
            <a:endParaRPr lang="en-US" dirty="0">
              <a:ea typeface="Cambria Math" panose="02040503050406030204" pitchFamily="18" charset="0"/>
            </a:endParaRPr>
          </a:p>
          <a:p>
            <a:pPr lvl="1"/>
            <a:r>
              <a:rPr lang="uk-UA" dirty="0">
                <a:ea typeface="Cambria Math" panose="02040503050406030204" pitchFamily="18" charset="0"/>
              </a:rPr>
              <a:t>Інтенсивність на краях відблиску змінюється більш плавно</a:t>
            </a:r>
          </a:p>
        </p:txBody>
      </p:sp>
      <p:pic>
        <p:nvPicPr>
          <p:cNvPr id="7" name="Picture 6" descr="A blue spheres with text&#10;&#10;Description automatically generated with medium confidence">
            <a:extLst>
              <a:ext uri="{FF2B5EF4-FFF2-40B4-BE49-F238E27FC236}">
                <a16:creationId xmlns:a16="http://schemas.microsoft.com/office/drawing/2014/main" id="{3F3A0D1D-BCF9-B02E-00A4-FA3FE8CA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13" y="793749"/>
            <a:ext cx="3805631" cy="25267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609E47-532E-135E-06E6-2917A51DA457}"/>
              </a:ext>
            </a:extLst>
          </p:cNvPr>
          <p:cNvSpPr/>
          <p:nvPr/>
        </p:nvSpPr>
        <p:spPr>
          <a:xfrm>
            <a:off x="1746250" y="5194300"/>
            <a:ext cx="6019800" cy="546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B9D8C-47A7-FE0D-100A-AE793586B7E2}"/>
              </a:ext>
            </a:extLst>
          </p:cNvPr>
          <p:cNvSpPr txBox="1"/>
          <p:nvPr/>
        </p:nvSpPr>
        <p:spPr>
          <a:xfrm>
            <a:off x="8134350" y="3663950"/>
            <a:ext cx="3206750" cy="92333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Чому конус світла у методі Фонги не може покривати цілу поверхню пікселя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ED81E-F2C7-21F8-ED1D-48F2CB3B81EA}"/>
              </a:ext>
            </a:extLst>
          </p:cNvPr>
          <p:cNvSpPr/>
          <p:nvPr/>
        </p:nvSpPr>
        <p:spPr>
          <a:xfrm>
            <a:off x="9042400" y="1460500"/>
            <a:ext cx="450850" cy="658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305D2-116A-3A51-2677-7CEB9D1EA419}"/>
              </a:ext>
            </a:extLst>
          </p:cNvPr>
          <p:cNvSpPr/>
          <p:nvPr/>
        </p:nvSpPr>
        <p:spPr>
          <a:xfrm>
            <a:off x="10890250" y="1420811"/>
            <a:ext cx="450850" cy="658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39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141-C49F-09BB-CD07-BB9D0683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Конус світла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F5DF5-BC02-A98C-5A7C-605B77DDE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0"/>
                <a:ext cx="6045923" cy="4351337"/>
              </a:xfrm>
            </p:spPr>
            <p:txBody>
              <a:bodyPr/>
              <a:lstStyle/>
              <a:p>
                <a:r>
                  <a:rPr lang="uk-UA" dirty="0"/>
                  <a:t>У лекції про методу Фонга ми візуалізували формулу дзеркального відбиття</a:t>
                </a:r>
                <a:r>
                  <a:rPr lang="en-US" dirty="0"/>
                  <a:t> </a:t>
                </a:r>
                <a:r>
                  <a:rPr lang="uk-UA" dirty="0"/>
                  <a:t>за допомогою таких графіків</a:t>
                </a:r>
              </a:p>
              <a:p>
                <a:pPr lvl="1"/>
                <a:r>
                  <a:rPr lang="uk-UA" dirty="0"/>
                  <a:t>Вісь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представляє кут між вектором відбиття та векотором огляду, а вісь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- інтенсивність</a:t>
                </a:r>
              </a:p>
              <a:p>
                <a:pPr lvl="1"/>
                <a:r>
                  <a:rPr lang="uk-UA" dirty="0"/>
                  <a:t>Ступень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вказує на значення блискучості</a:t>
                </a:r>
              </a:p>
              <a:p>
                <a:r>
                  <a:rPr lang="uk-UA" dirty="0"/>
                  <a:t>Коли значення блискучості зменшується, конус світла збільшується</a:t>
                </a:r>
              </a:p>
              <a:p>
                <a:pPr lvl="1"/>
                <a:r>
                  <a:rPr lang="uk-UA" dirty="0"/>
                  <a:t>Але помічаємо, що коли кут між векторами більший за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uk-U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uk-UA" dirty="0"/>
                  <a:t>, результат далі дорівнює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uk-UA" dirty="0"/>
              </a:p>
              <a:p>
                <a:r>
                  <a:rPr lang="uk-UA" dirty="0"/>
                  <a:t>Це тому, що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отже, навіть якщо підносимо це значення до якогось ступеня, результат залишається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F5DF5-BC02-A98C-5A7C-605B77DDE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0"/>
                <a:ext cx="6045923" cy="4351337"/>
              </a:xfrm>
              <a:blipFill>
                <a:blip r:embed="rId2"/>
                <a:stretch>
                  <a:fillRect l="-20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0A18DB-56C8-302D-B934-0893729B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365" y="1873253"/>
            <a:ext cx="3847922" cy="1291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D313A-F2A1-FCF4-FA80-1E2AA705E6A9}"/>
                  </a:ext>
                </a:extLst>
              </p:cNvPr>
              <p:cNvSpPr txBox="1"/>
              <p:nvPr/>
            </p:nvSpPr>
            <p:spPr>
              <a:xfrm>
                <a:off x="9854493" y="289438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D313A-F2A1-FCF4-FA80-1E2AA705E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93" y="2894385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50BD8-9BC2-AFE4-DCCA-E4633E897C0A}"/>
                  </a:ext>
                </a:extLst>
              </p:cNvPr>
              <p:cNvSpPr txBox="1"/>
              <p:nvPr/>
            </p:nvSpPr>
            <p:spPr>
              <a:xfrm>
                <a:off x="9675011" y="213328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50BD8-9BC2-AFE4-DCCA-E4633E89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011" y="2133284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F3A135-C1F0-D803-2BF2-FE5F3ED6A188}"/>
                  </a:ext>
                </a:extLst>
              </p:cNvPr>
              <p:cNvSpPr txBox="1"/>
              <p:nvPr/>
            </p:nvSpPr>
            <p:spPr>
              <a:xfrm>
                <a:off x="8673798" y="2911411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F3A135-C1F0-D803-2BF2-FE5F3ED6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798" y="2911411"/>
                <a:ext cx="493725" cy="276999"/>
              </a:xfrm>
              <a:prstGeom prst="rect">
                <a:avLst/>
              </a:prstGeom>
              <a:blipFill>
                <a:blip r:embed="rId6"/>
                <a:stretch>
                  <a:fillRect l="-1235" r="-98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B2C9F-27BC-6706-8EC2-565E558799DB}"/>
                  </a:ext>
                </a:extLst>
              </p:cNvPr>
              <p:cNvSpPr txBox="1"/>
              <p:nvPr/>
            </p:nvSpPr>
            <p:spPr>
              <a:xfrm>
                <a:off x="10807712" y="2911412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B2C9F-27BC-6706-8EC2-565E55879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712" y="2911412"/>
                <a:ext cx="320601" cy="276999"/>
              </a:xfrm>
              <a:prstGeom prst="rect">
                <a:avLst/>
              </a:prstGeom>
              <a:blipFill>
                <a:blip r:embed="rId7"/>
                <a:stretch>
                  <a:fillRect l="-16981" r="-132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9BA81-D116-6A7B-B9B0-7D9DAEB814FF}"/>
              </a:ext>
            </a:extLst>
          </p:cNvPr>
          <p:cNvSpPr txBox="1"/>
          <p:nvPr/>
        </p:nvSpPr>
        <p:spPr>
          <a:xfrm>
            <a:off x="7869897" y="1854304"/>
            <a:ext cx="41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</a:t>
            </a:r>
            <a:r>
              <a:rPr lang="uk-UA" sz="1400" dirty="0">
                <a:latin typeface="YouTube Sans"/>
              </a:rPr>
              <a:t>1</a:t>
            </a:r>
            <a:endParaRPr lang="en-US" sz="1400" dirty="0">
              <a:latin typeface="YouTube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D1398-ADFC-4B50-C223-FB8BA28A5A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6384" y="3474519"/>
            <a:ext cx="3853884" cy="128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130D68-F001-E0B7-8CE2-296C1DE4D499}"/>
                  </a:ext>
                </a:extLst>
              </p:cNvPr>
              <p:cNvSpPr txBox="1"/>
              <p:nvPr/>
            </p:nvSpPr>
            <p:spPr>
              <a:xfrm>
                <a:off x="9854493" y="452902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130D68-F001-E0B7-8CE2-296C1DE4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93" y="4529024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800C5F-0970-BFEF-483F-1E02EEAAB550}"/>
                  </a:ext>
                </a:extLst>
              </p:cNvPr>
              <p:cNvSpPr txBox="1"/>
              <p:nvPr/>
            </p:nvSpPr>
            <p:spPr>
              <a:xfrm>
                <a:off x="9675011" y="377977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800C5F-0970-BFEF-483F-1E02EEAA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011" y="3779776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5000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7887C0-9475-36BA-B3A8-9860958A13EB}"/>
                  </a:ext>
                </a:extLst>
              </p:cNvPr>
              <p:cNvSpPr txBox="1"/>
              <p:nvPr/>
            </p:nvSpPr>
            <p:spPr>
              <a:xfrm>
                <a:off x="11743159" y="4546051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7887C0-9475-36BA-B3A8-9860958A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159" y="4546051"/>
                <a:ext cx="448841" cy="276999"/>
              </a:xfrm>
              <a:prstGeom prst="rect">
                <a:avLst/>
              </a:prstGeom>
              <a:blipFill>
                <a:blip r:embed="rId11"/>
                <a:stretch>
                  <a:fillRect l="-10811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FA4108-0188-F539-903B-359185466C98}"/>
                  </a:ext>
                </a:extLst>
              </p:cNvPr>
              <p:cNvSpPr txBox="1"/>
              <p:nvPr/>
            </p:nvSpPr>
            <p:spPr>
              <a:xfrm>
                <a:off x="7641160" y="4546050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FA4108-0188-F539-903B-359185466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160" y="4546050"/>
                <a:ext cx="621965" cy="276999"/>
              </a:xfrm>
              <a:prstGeom prst="rect">
                <a:avLst/>
              </a:prstGeom>
              <a:blipFill>
                <a:blip r:embed="rId12"/>
                <a:stretch>
                  <a:fillRect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37C2F0-1BDB-50AC-D4B9-25AB87962F7A}"/>
                  </a:ext>
                </a:extLst>
              </p:cNvPr>
              <p:cNvSpPr txBox="1"/>
              <p:nvPr/>
            </p:nvSpPr>
            <p:spPr>
              <a:xfrm>
                <a:off x="8673798" y="4546050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37C2F0-1BDB-50AC-D4B9-25AB8796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798" y="4546050"/>
                <a:ext cx="493725" cy="276999"/>
              </a:xfrm>
              <a:prstGeom prst="rect">
                <a:avLst/>
              </a:prstGeom>
              <a:blipFill>
                <a:blip r:embed="rId13"/>
                <a:stretch>
                  <a:fillRect l="-1235" r="-98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E75BF6-B224-B53C-9C33-487D8D27F178}"/>
                  </a:ext>
                </a:extLst>
              </p:cNvPr>
              <p:cNvSpPr txBox="1"/>
              <p:nvPr/>
            </p:nvSpPr>
            <p:spPr>
              <a:xfrm>
                <a:off x="10807712" y="4546051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E75BF6-B224-B53C-9C33-487D8D27F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712" y="4546051"/>
                <a:ext cx="320601" cy="276999"/>
              </a:xfrm>
              <a:prstGeom prst="rect">
                <a:avLst/>
              </a:prstGeom>
              <a:blipFill>
                <a:blip r:embed="rId14"/>
                <a:stretch>
                  <a:fillRect l="-16981" r="-132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D4F2FE0-EC54-2449-4699-E506A53D2266}"/>
              </a:ext>
            </a:extLst>
          </p:cNvPr>
          <p:cNvSpPr txBox="1"/>
          <p:nvPr/>
        </p:nvSpPr>
        <p:spPr>
          <a:xfrm>
            <a:off x="7869897" y="3488943"/>
            <a:ext cx="41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</a:t>
            </a:r>
            <a:r>
              <a:rPr lang="uk-UA" sz="1400" dirty="0">
                <a:latin typeface="YouTube Sans"/>
              </a:rPr>
              <a:t>0.1</a:t>
            </a:r>
            <a:endParaRPr lang="en-US" sz="1400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149113-51FD-9ACA-B7AB-3D0AB9107F8B}"/>
                  </a:ext>
                </a:extLst>
              </p:cNvPr>
              <p:cNvSpPr txBox="1"/>
              <p:nvPr/>
            </p:nvSpPr>
            <p:spPr>
              <a:xfrm>
                <a:off x="11719634" y="2914009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149113-51FD-9ACA-B7AB-3D0AB910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634" y="2914009"/>
                <a:ext cx="448841" cy="276999"/>
              </a:xfrm>
              <a:prstGeom prst="rect">
                <a:avLst/>
              </a:prstGeom>
              <a:blipFill>
                <a:blip r:embed="rId15"/>
                <a:stretch>
                  <a:fillRect l="-12329" r="-1095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A068BD-150A-BBC2-AD9C-4E2ECEB7317F}"/>
                  </a:ext>
                </a:extLst>
              </p:cNvPr>
              <p:cNvSpPr txBox="1"/>
              <p:nvPr/>
            </p:nvSpPr>
            <p:spPr>
              <a:xfrm>
                <a:off x="7617635" y="2914008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A068BD-150A-BBC2-AD9C-4E2ECEB7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635" y="2914008"/>
                <a:ext cx="621965" cy="276999"/>
              </a:xfrm>
              <a:prstGeom prst="rect">
                <a:avLst/>
              </a:prstGeom>
              <a:blipFill>
                <a:blip r:embed="rId16"/>
                <a:stretch>
                  <a:fillRect l="-980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62C161-273D-BFBF-2D9E-20C5362EB58E}"/>
              </a:ext>
            </a:extLst>
          </p:cNvPr>
          <p:cNvSpPr/>
          <p:nvPr/>
        </p:nvSpPr>
        <p:spPr>
          <a:xfrm>
            <a:off x="8673798" y="2745507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740DD-B4D4-633D-A43F-F8C00DBB2117}"/>
              </a:ext>
            </a:extLst>
          </p:cNvPr>
          <p:cNvSpPr/>
          <p:nvPr/>
        </p:nvSpPr>
        <p:spPr>
          <a:xfrm>
            <a:off x="10733823" y="2762605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79A0A2-E3FD-7D0E-1C4F-8CBFD6D037B9}"/>
              </a:ext>
            </a:extLst>
          </p:cNvPr>
          <p:cNvSpPr/>
          <p:nvPr/>
        </p:nvSpPr>
        <p:spPr>
          <a:xfrm>
            <a:off x="10711698" y="4391348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BA3201-828D-6C39-D5DE-BBA3A84E12C5}"/>
              </a:ext>
            </a:extLst>
          </p:cNvPr>
          <p:cNvSpPr/>
          <p:nvPr/>
        </p:nvSpPr>
        <p:spPr>
          <a:xfrm>
            <a:off x="8722375" y="4391348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28814-CDE1-BA48-F365-FE3F3DBB7C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365" y="215022"/>
            <a:ext cx="3847922" cy="1292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BDF1E-380A-D4FE-647C-C8E4A20D7CB8}"/>
                  </a:ext>
                </a:extLst>
              </p:cNvPr>
              <p:cNvSpPr txBox="1"/>
              <p:nvPr/>
            </p:nvSpPr>
            <p:spPr>
              <a:xfrm>
                <a:off x="9854493" y="121849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BDF1E-380A-D4FE-647C-C8E4A20D7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93" y="1218495"/>
                <a:ext cx="192360" cy="276999"/>
              </a:xfrm>
              <a:prstGeom prst="rect">
                <a:avLst/>
              </a:prstGeom>
              <a:blipFill>
                <a:blip r:embed="rId18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454DF-ED32-570A-B93E-F8C21EC36853}"/>
                  </a:ext>
                </a:extLst>
              </p:cNvPr>
              <p:cNvSpPr txBox="1"/>
              <p:nvPr/>
            </p:nvSpPr>
            <p:spPr>
              <a:xfrm>
                <a:off x="9675011" y="45739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454DF-ED32-570A-B93E-F8C21EC36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011" y="457394"/>
                <a:ext cx="192360" cy="276999"/>
              </a:xfrm>
              <a:prstGeom prst="rect">
                <a:avLst/>
              </a:prstGeom>
              <a:blipFill>
                <a:blip r:embed="rId19"/>
                <a:stretch>
                  <a:fillRect l="-25000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A6F737-D726-CAF4-C0AD-5227D89C6353}"/>
                  </a:ext>
                </a:extLst>
              </p:cNvPr>
              <p:cNvSpPr txBox="1"/>
              <p:nvPr/>
            </p:nvSpPr>
            <p:spPr>
              <a:xfrm>
                <a:off x="8673798" y="1235521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A6F737-D726-CAF4-C0AD-5227D89C6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798" y="1235521"/>
                <a:ext cx="493725" cy="276999"/>
              </a:xfrm>
              <a:prstGeom prst="rect">
                <a:avLst/>
              </a:prstGeom>
              <a:blipFill>
                <a:blip r:embed="rId20"/>
                <a:stretch>
                  <a:fillRect l="-1235" r="-98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6BBD3E-0B6F-1100-BCC2-84BCC36AE562}"/>
                  </a:ext>
                </a:extLst>
              </p:cNvPr>
              <p:cNvSpPr txBox="1"/>
              <p:nvPr/>
            </p:nvSpPr>
            <p:spPr>
              <a:xfrm>
                <a:off x="10807712" y="1235522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6BBD3E-0B6F-1100-BCC2-84BCC36AE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712" y="1235522"/>
                <a:ext cx="320601" cy="276999"/>
              </a:xfrm>
              <a:prstGeom prst="rect">
                <a:avLst/>
              </a:prstGeom>
              <a:blipFill>
                <a:blip r:embed="rId21"/>
                <a:stretch>
                  <a:fillRect l="-16981" r="-132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FB7CF6F-4BB4-077F-A036-4AF209B20883}"/>
              </a:ext>
            </a:extLst>
          </p:cNvPr>
          <p:cNvSpPr txBox="1"/>
          <p:nvPr/>
        </p:nvSpPr>
        <p:spPr>
          <a:xfrm>
            <a:off x="7869897" y="178414"/>
            <a:ext cx="41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FE141-60A1-78DB-AEB5-4C34D908BBA3}"/>
                  </a:ext>
                </a:extLst>
              </p:cNvPr>
              <p:cNvSpPr txBox="1"/>
              <p:nvPr/>
            </p:nvSpPr>
            <p:spPr>
              <a:xfrm>
                <a:off x="11719634" y="1238119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FE141-60A1-78DB-AEB5-4C34D908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634" y="1238119"/>
                <a:ext cx="448841" cy="276999"/>
              </a:xfrm>
              <a:prstGeom prst="rect">
                <a:avLst/>
              </a:prstGeom>
              <a:blipFill>
                <a:blip r:embed="rId22"/>
                <a:stretch>
                  <a:fillRect l="-12329" r="-1095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7094A8-AA5B-3192-6243-51B47B1E25D9}"/>
                  </a:ext>
                </a:extLst>
              </p:cNvPr>
              <p:cNvSpPr txBox="1"/>
              <p:nvPr/>
            </p:nvSpPr>
            <p:spPr>
              <a:xfrm>
                <a:off x="7617635" y="1238118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7094A8-AA5B-3192-6243-51B47B1E2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635" y="1238118"/>
                <a:ext cx="621965" cy="276999"/>
              </a:xfrm>
              <a:prstGeom prst="rect">
                <a:avLst/>
              </a:prstGeom>
              <a:blipFill>
                <a:blip r:embed="rId23"/>
                <a:stretch>
                  <a:fillRect l="-980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B8E6394-791F-C129-6FE7-C464CCCFD4FB}"/>
              </a:ext>
            </a:extLst>
          </p:cNvPr>
          <p:cNvSpPr/>
          <p:nvPr/>
        </p:nvSpPr>
        <p:spPr>
          <a:xfrm>
            <a:off x="8673798" y="1069617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69DB58-B64A-893D-B44B-4677702EB1CB}"/>
              </a:ext>
            </a:extLst>
          </p:cNvPr>
          <p:cNvSpPr/>
          <p:nvPr/>
        </p:nvSpPr>
        <p:spPr>
          <a:xfrm>
            <a:off x="10733823" y="1086715"/>
            <a:ext cx="493725" cy="442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DE50-A064-7740-25FF-330B65AA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3CF3-EBCA-CC19-67B2-1C7869C6C9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283783" cy="4351337"/>
              </a:xfrm>
            </p:spPr>
            <p:txBody>
              <a:bodyPr/>
              <a:lstStyle/>
              <a:p>
                <a:r>
                  <a:rPr lang="uk-UA" dirty="0"/>
                  <a:t>Таким чином, конус світла у моделі Фонги завжди міститься між кутами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a:rPr lang="uk-U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та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uk-U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Але поверхня пікселя це також півколо, яке лежить між цими самими кутами, отже яка тут проблема</a:t>
                </a:r>
                <a:r>
                  <a:rPr lang="en-US" dirty="0"/>
                  <a:t>?</a:t>
                </a:r>
                <a:endParaRPr lang="uk-UA" dirty="0"/>
              </a:p>
              <a:p>
                <a:r>
                  <a:rPr lang="uk-UA" dirty="0"/>
                  <a:t>Проблема полягає в тому, що цей конус має однаковий напрямок, що й вектор відбиття</a:t>
                </a:r>
              </a:p>
              <a:p>
                <a:pPr lvl="1"/>
                <a:r>
                  <a:rPr lang="uk-UA" dirty="0"/>
                  <a:t>Вектор відбиття переважно має іншу орієнтацію відносно нормалі, тому цей конус часто не покриває якусь частину поверхні</a:t>
                </a:r>
              </a:p>
              <a:p>
                <a:pPr lvl="1"/>
                <a:r>
                  <a:rPr lang="uk-UA" dirty="0"/>
                  <a:t>Ще гірше, він відбиває колір підповерхні об</a:t>
                </a:r>
                <a:r>
                  <a:rPr lang="en-US" dirty="0"/>
                  <a:t>’</a:t>
                </a:r>
                <a:r>
                  <a:rPr lang="uk-UA" dirty="0"/>
                  <a:t>єкта, що є неможливим у реальному світі, та може створити негарні рендери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43CF3-EBCA-CC19-67B2-1C7869C6C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283783" cy="4351337"/>
              </a:xfrm>
              <a:blipFill>
                <a:blip r:embed="rId2"/>
                <a:stretch>
                  <a:fillRect l="-231" t="-980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8B7C8-ABFC-489C-2738-1CD31C29E0E2}"/>
              </a:ext>
            </a:extLst>
          </p:cNvPr>
          <p:cNvCxnSpPr>
            <a:cxnSpLocks/>
          </p:cNvCxnSpPr>
          <p:nvPr/>
        </p:nvCxnSpPr>
        <p:spPr>
          <a:xfrm flipV="1">
            <a:off x="9722289" y="2088041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360B67-951B-41D6-7A16-63412C228FA1}"/>
                  </a:ext>
                </a:extLst>
              </p:cNvPr>
              <p:cNvSpPr txBox="1"/>
              <p:nvPr/>
            </p:nvSpPr>
            <p:spPr>
              <a:xfrm>
                <a:off x="10831073" y="2099216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360B67-951B-41D6-7A16-63412C22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073" y="2099216"/>
                <a:ext cx="143565" cy="276999"/>
              </a:xfrm>
              <a:prstGeom prst="rect">
                <a:avLst/>
              </a:prstGeom>
              <a:blipFill>
                <a:blip r:embed="rId3"/>
                <a:stretch>
                  <a:fillRect l="-39130" r="-347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5C0DC-30D8-DCB8-7500-570F9FFAC9C7}"/>
                  </a:ext>
                </a:extLst>
              </p:cNvPr>
              <p:cNvSpPr txBox="1"/>
              <p:nvPr/>
            </p:nvSpPr>
            <p:spPr>
              <a:xfrm>
                <a:off x="9610685" y="465498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5C0DC-30D8-DCB8-7500-570F9FFA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685" y="465498"/>
                <a:ext cx="201144" cy="276999"/>
              </a:xfrm>
              <a:prstGeom prst="rect">
                <a:avLst/>
              </a:prstGeom>
              <a:blipFill>
                <a:blip r:embed="rId4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B6626-D765-B68E-0B2D-E27A6F02CD07}"/>
                  </a:ext>
                </a:extLst>
              </p:cNvPr>
              <p:cNvSpPr txBox="1"/>
              <p:nvPr/>
            </p:nvSpPr>
            <p:spPr>
              <a:xfrm>
                <a:off x="10421429" y="1059721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B6626-D765-B68E-0B2D-E27A6F02C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429" y="1059721"/>
                <a:ext cx="195886" cy="276999"/>
              </a:xfrm>
              <a:prstGeom prst="rect">
                <a:avLst/>
              </a:prstGeom>
              <a:blipFill>
                <a:blip r:embed="rId5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1E24D9-A39F-70EE-3EF4-F23E6B755A45}"/>
              </a:ext>
            </a:extLst>
          </p:cNvPr>
          <p:cNvCxnSpPr>
            <a:cxnSpLocks/>
          </p:cNvCxnSpPr>
          <p:nvPr/>
        </p:nvCxnSpPr>
        <p:spPr>
          <a:xfrm flipH="1" flipV="1">
            <a:off x="8282787" y="1992433"/>
            <a:ext cx="1439501" cy="4312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8E6D-D197-BB25-DF70-42EB5365F1EB}"/>
                  </a:ext>
                </a:extLst>
              </p:cNvPr>
              <p:cNvSpPr txBox="1"/>
              <p:nvPr/>
            </p:nvSpPr>
            <p:spPr>
              <a:xfrm>
                <a:off x="8063622" y="1807635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8E6D-D197-BB25-DF70-42EB5365F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22" y="1807635"/>
                <a:ext cx="178190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5F8FFF-65D0-A4DD-0A1E-F22A78AF215D}"/>
              </a:ext>
            </a:extLst>
          </p:cNvPr>
          <p:cNvCxnSpPr/>
          <p:nvPr/>
        </p:nvCxnSpPr>
        <p:spPr>
          <a:xfrm>
            <a:off x="8288905" y="2429879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FA64D2-D625-48FF-BD93-3AE5562B9B81}"/>
              </a:ext>
            </a:extLst>
          </p:cNvPr>
          <p:cNvCxnSpPr>
            <a:cxnSpLocks/>
          </p:cNvCxnSpPr>
          <p:nvPr/>
        </p:nvCxnSpPr>
        <p:spPr>
          <a:xfrm flipV="1">
            <a:off x="9722289" y="701385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6D044-2447-EBAA-C0EA-A011B5DB45A1}"/>
              </a:ext>
            </a:extLst>
          </p:cNvPr>
          <p:cNvCxnSpPr>
            <a:cxnSpLocks/>
          </p:cNvCxnSpPr>
          <p:nvPr/>
        </p:nvCxnSpPr>
        <p:spPr>
          <a:xfrm flipV="1">
            <a:off x="9711257" y="1121144"/>
            <a:ext cx="666332" cy="13087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BC219ED6-DF08-00D4-CFD3-2FBEE6DD0978}"/>
              </a:ext>
            </a:extLst>
          </p:cNvPr>
          <p:cNvSpPr/>
          <p:nvPr/>
        </p:nvSpPr>
        <p:spPr>
          <a:xfrm rot="16985026">
            <a:off x="9115410" y="1721687"/>
            <a:ext cx="1240582" cy="1312395"/>
          </a:xfrm>
          <a:prstGeom prst="pie">
            <a:avLst>
              <a:gd name="adj1" fmla="val 10809796"/>
              <a:gd name="adj2" fmla="val 21566503"/>
            </a:avLst>
          </a:prstGeom>
          <a:solidFill>
            <a:srgbClr val="FFC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amera">
                <a:extLst>
                  <a:ext uri="{FF2B5EF4-FFF2-40B4-BE49-F238E27FC236}">
                    <a16:creationId xmlns:a16="http://schemas.microsoft.com/office/drawing/2014/main" id="{BE2F40DC-A7ED-2D8B-6674-FDEEE92678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095660"/>
                  </p:ext>
                </p:extLst>
              </p:nvPr>
            </p:nvGraphicFramePr>
            <p:xfrm rot="4511506">
              <a:off x="10080329" y="559188"/>
              <a:ext cx="732215" cy="717858"/>
            </p:xfrm>
            <a:graphic>
              <a:graphicData uri="http://schemas.microsoft.com/office/drawing/2017/model3d">
                <am3d:model3d r:embed="rId7">
                  <am3d:spPr>
                    <a:xfrm rot="4511506">
                      <a:off x="0" y="0"/>
                      <a:ext cx="732215" cy="71785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51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amera">
                <a:extLst>
                  <a:ext uri="{FF2B5EF4-FFF2-40B4-BE49-F238E27FC236}">
                    <a16:creationId xmlns:a16="http://schemas.microsoft.com/office/drawing/2014/main" id="{BE2F40DC-A7ED-2D8B-6674-FDEEE92678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511506">
                <a:off x="10080329" y="559188"/>
                <a:ext cx="732215" cy="71785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un 14">
            <a:extLst>
              <a:ext uri="{FF2B5EF4-FFF2-40B4-BE49-F238E27FC236}">
                <a16:creationId xmlns:a16="http://schemas.microsoft.com/office/drawing/2014/main" id="{E3855AA9-5ED0-747E-CE09-17D1C120716E}"/>
              </a:ext>
            </a:extLst>
          </p:cNvPr>
          <p:cNvSpPr/>
          <p:nvPr/>
        </p:nvSpPr>
        <p:spPr>
          <a:xfrm>
            <a:off x="11024005" y="1712370"/>
            <a:ext cx="559896" cy="56012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AFD57-5282-DCF1-5FD6-350E9FDA544A}"/>
                  </a:ext>
                </a:extLst>
              </p:cNvPr>
              <p:cNvSpPr txBox="1"/>
              <p:nvPr/>
            </p:nvSpPr>
            <p:spPr>
              <a:xfrm>
                <a:off x="8900644" y="3113055"/>
                <a:ext cx="1430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CAFD57-5282-DCF1-5FD6-350E9FDA5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644" y="3113055"/>
                <a:ext cx="1430007" cy="276999"/>
              </a:xfrm>
              <a:prstGeom prst="rect">
                <a:avLst/>
              </a:prstGeom>
              <a:blipFill>
                <a:blip r:embed="rId9"/>
                <a:stretch>
                  <a:fillRect l="-1702" r="-12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artial Circle 17">
            <a:extLst>
              <a:ext uri="{FF2B5EF4-FFF2-40B4-BE49-F238E27FC236}">
                <a16:creationId xmlns:a16="http://schemas.microsoft.com/office/drawing/2014/main" id="{E940F0A5-BA45-9AF6-020B-54ECCDEC909A}"/>
              </a:ext>
            </a:extLst>
          </p:cNvPr>
          <p:cNvSpPr/>
          <p:nvPr/>
        </p:nvSpPr>
        <p:spPr>
          <a:xfrm rot="16985026">
            <a:off x="9074533" y="1751427"/>
            <a:ext cx="1313890" cy="1332325"/>
          </a:xfrm>
          <a:prstGeom prst="pie">
            <a:avLst>
              <a:gd name="adj1" fmla="val 15510924"/>
              <a:gd name="adj2" fmla="val 4614023"/>
            </a:avLst>
          </a:prstGeom>
          <a:solidFill>
            <a:srgbClr val="92D05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4CE81B8B-B04E-0B03-3A22-4392AF52BB59}"/>
              </a:ext>
            </a:extLst>
          </p:cNvPr>
          <p:cNvSpPr/>
          <p:nvPr/>
        </p:nvSpPr>
        <p:spPr>
          <a:xfrm rot="16985026">
            <a:off x="9143462" y="1770384"/>
            <a:ext cx="1187092" cy="1290227"/>
          </a:xfrm>
          <a:prstGeom prst="pie">
            <a:avLst>
              <a:gd name="adj1" fmla="val 10809796"/>
              <a:gd name="adj2" fmla="val 15392380"/>
            </a:avLst>
          </a:prstGeom>
          <a:solidFill>
            <a:srgbClr val="FF0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artial Circle 19">
            <a:extLst>
              <a:ext uri="{FF2B5EF4-FFF2-40B4-BE49-F238E27FC236}">
                <a16:creationId xmlns:a16="http://schemas.microsoft.com/office/drawing/2014/main" id="{2EF6B830-3C7F-B34A-0F5E-9068450B6AD3}"/>
              </a:ext>
            </a:extLst>
          </p:cNvPr>
          <p:cNvSpPr/>
          <p:nvPr/>
        </p:nvSpPr>
        <p:spPr>
          <a:xfrm rot="16985026">
            <a:off x="9074531" y="1748751"/>
            <a:ext cx="1313890" cy="1332325"/>
          </a:xfrm>
          <a:prstGeom prst="pie">
            <a:avLst>
              <a:gd name="adj1" fmla="val 21534954"/>
              <a:gd name="adj2" fmla="val 4614023"/>
            </a:avLst>
          </a:prstGeom>
          <a:solidFill>
            <a:srgbClr val="C00000">
              <a:alpha val="30196"/>
            </a:srgb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8" grpId="1" animBg="1"/>
      <p:bldP spid="19" grpId="0" animBg="1"/>
      <p:bldP spid="20" grpId="2" animBg="1"/>
      <p:bldP spid="20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BF49-BFB4-7F52-1515-C32843DB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82E4-7561-AB87-ED4A-B902325D5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6478" cy="4351337"/>
          </a:xfrm>
        </p:spPr>
        <p:txBody>
          <a:bodyPr/>
          <a:lstStyle/>
          <a:p>
            <a:r>
              <a:rPr lang="uk-UA" dirty="0"/>
              <a:t>Отже</a:t>
            </a:r>
            <a:r>
              <a:rPr lang="en-US" dirty="0"/>
              <a:t>,</a:t>
            </a:r>
            <a:r>
              <a:rPr lang="uk-UA" dirty="0"/>
              <a:t> як вирішує цю проблему метода Блінна-Фонга</a:t>
            </a:r>
            <a:r>
              <a:rPr lang="en-US" dirty="0"/>
              <a:t>?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0055995" y="480279"/>
              <a:ext cx="966535" cy="947583"/>
            </p:xfrm>
            <a:graphic>
              <a:graphicData uri="http://schemas.microsoft.com/office/drawing/2017/model3d">
                <am3d:model3d r:embed="rId2">
                  <am3d:spPr>
                    <a:xfrm rot="4511506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511506">
                <a:off x="10055995" y="480279"/>
                <a:ext cx="966535" cy="94758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un 4">
            <a:extLst>
              <a:ext uri="{FF2B5EF4-FFF2-40B4-BE49-F238E27FC236}">
                <a16:creationId xmlns:a16="http://schemas.microsoft.com/office/drawing/2014/main" id="{F74F8998-5EA4-3588-B584-32A11107AEB2}"/>
              </a:ext>
            </a:extLst>
          </p:cNvPr>
          <p:cNvSpPr/>
          <p:nvPr/>
        </p:nvSpPr>
        <p:spPr>
          <a:xfrm>
            <a:off x="10845059" y="191201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306BA-9046-1AB8-4BD9-D2CFBCF2B04B}"/>
              </a:ext>
            </a:extLst>
          </p:cNvPr>
          <p:cNvCxnSpPr>
            <a:cxnSpLocks/>
          </p:cNvCxnSpPr>
          <p:nvPr/>
        </p:nvCxnSpPr>
        <p:spPr>
          <a:xfrm flipV="1">
            <a:off x="9640547" y="2461354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/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blipFill>
                <a:blip r:embed="rId4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EC7DA-E481-2818-B4E9-F301F6F4D8A1}"/>
                  </a:ext>
                </a:extLst>
              </p:cNvPr>
              <p:cNvSpPr txBox="1"/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EC7DA-E481-2818-B4E9-F301F6F4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blipFill>
                <a:blip r:embed="rId5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/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blipFill>
                <a:blip r:embed="rId6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tial Circle 9">
            <a:extLst>
              <a:ext uri="{FF2B5EF4-FFF2-40B4-BE49-F238E27FC236}">
                <a16:creationId xmlns:a16="http://schemas.microsoft.com/office/drawing/2014/main" id="{45472617-A417-D07C-A416-DE2820F58621}"/>
              </a:ext>
            </a:extLst>
          </p:cNvPr>
          <p:cNvSpPr/>
          <p:nvPr/>
        </p:nvSpPr>
        <p:spPr>
          <a:xfrm>
            <a:off x="9164567" y="2281126"/>
            <a:ext cx="939603" cy="1031773"/>
          </a:xfrm>
          <a:prstGeom prst="pie">
            <a:avLst>
              <a:gd name="adj1" fmla="val 11846519"/>
              <a:gd name="adj2" fmla="val 17835635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CDF66-C668-2C74-7053-39B319172B30}"/>
              </a:ext>
            </a:extLst>
          </p:cNvPr>
          <p:cNvCxnSpPr>
            <a:cxnSpLocks/>
          </p:cNvCxnSpPr>
          <p:nvPr/>
        </p:nvCxnSpPr>
        <p:spPr>
          <a:xfrm flipH="1" flipV="1">
            <a:off x="8201045" y="2365746"/>
            <a:ext cx="1439501" cy="4312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/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A934F9-A1DA-FF35-EB42-23BE802F32F3}"/>
              </a:ext>
            </a:extLst>
          </p:cNvPr>
          <p:cNvCxnSpPr/>
          <p:nvPr/>
        </p:nvCxnSpPr>
        <p:spPr>
          <a:xfrm>
            <a:off x="8207163" y="2803192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428E44-6894-CAC3-EE0E-CE275812E589}"/>
              </a:ext>
            </a:extLst>
          </p:cNvPr>
          <p:cNvCxnSpPr>
            <a:cxnSpLocks/>
          </p:cNvCxnSpPr>
          <p:nvPr/>
        </p:nvCxnSpPr>
        <p:spPr>
          <a:xfrm flipV="1">
            <a:off x="9640547" y="1074698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33E04-30C2-8384-1F3C-FD0AF6697238}"/>
              </a:ext>
            </a:extLst>
          </p:cNvPr>
          <p:cNvCxnSpPr>
            <a:cxnSpLocks/>
          </p:cNvCxnSpPr>
          <p:nvPr/>
        </p:nvCxnSpPr>
        <p:spPr>
          <a:xfrm flipV="1">
            <a:off x="9629515" y="1243031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0F306-4212-0C98-6CD8-DFE320D25B66}"/>
                  </a:ext>
                </a:extLst>
              </p:cNvPr>
              <p:cNvSpPr txBox="1"/>
              <p:nvPr/>
            </p:nvSpPr>
            <p:spPr>
              <a:xfrm>
                <a:off x="9272166" y="204974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0F306-4212-0C98-6CD8-DFE320D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166" y="2049743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0" grpId="0" animBg="1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BF49-BFB4-7F52-1515-C32843DB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82E4-7561-AB87-ED4A-B902325D5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6478" cy="4351337"/>
          </a:xfrm>
        </p:spPr>
        <p:txBody>
          <a:bodyPr/>
          <a:lstStyle/>
          <a:p>
            <a:r>
              <a:rPr lang="uk-UA" dirty="0"/>
              <a:t>Отже</a:t>
            </a:r>
            <a:r>
              <a:rPr lang="en-US" dirty="0"/>
              <a:t>,</a:t>
            </a:r>
            <a:r>
              <a:rPr lang="uk-UA" dirty="0"/>
              <a:t> як вирішує цю проблему метода Блінна-Фонга</a:t>
            </a:r>
            <a:r>
              <a:rPr lang="en-US" dirty="0"/>
              <a:t>? </a:t>
            </a:r>
          </a:p>
          <a:p>
            <a:r>
              <a:rPr lang="uk-UA" dirty="0"/>
              <a:t>Тепер спитаємо себе, коли інтенсивність дзерклаьного відбиття найвища</a:t>
            </a:r>
            <a:r>
              <a:rPr lang="en-US" dirty="0"/>
              <a:t>?</a:t>
            </a:r>
            <a:endParaRPr lang="uk-UA" dirty="0"/>
          </a:p>
          <a:p>
            <a:pPr lvl="1"/>
            <a:r>
              <a:rPr lang="uk-UA" dirty="0"/>
              <a:t>Ну, коли вектор огляду та вектор відбиття індентичні</a:t>
            </a:r>
            <a:endParaRPr lang="en-US" dirty="0"/>
          </a:p>
          <a:p>
            <a:r>
              <a:rPr lang="uk-UA" dirty="0"/>
              <a:t>Але якщо нам дані вектори світла та огляду,</a:t>
            </a:r>
            <a:r>
              <a:rPr lang="en-US" dirty="0"/>
              <a:t> </a:t>
            </a:r>
            <a:r>
              <a:rPr lang="uk-UA" dirty="0"/>
              <a:t>і ми їх не можемо змінювати, то коли ми ще отримуємо максимальну інтенсивність дзеркального відбиття</a:t>
            </a:r>
            <a:r>
              <a:rPr lang="en-US" dirty="0"/>
              <a:t>?</a:t>
            </a:r>
            <a:endParaRPr lang="uk-UA" dirty="0"/>
          </a:p>
          <a:p>
            <a:endParaRPr lang="uk-UA" dirty="0"/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0055995" y="480279"/>
              <a:ext cx="966535" cy="947583"/>
            </p:xfrm>
            <a:graphic>
              <a:graphicData uri="http://schemas.microsoft.com/office/drawing/2017/model3d">
                <am3d:model3d r:embed="rId2">
                  <am3d:spPr>
                    <a:xfrm rot="4511506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511506">
                <a:off x="10055995" y="480279"/>
                <a:ext cx="966535" cy="94758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un 4">
            <a:extLst>
              <a:ext uri="{FF2B5EF4-FFF2-40B4-BE49-F238E27FC236}">
                <a16:creationId xmlns:a16="http://schemas.microsoft.com/office/drawing/2014/main" id="{F74F8998-5EA4-3588-B584-32A11107AEB2}"/>
              </a:ext>
            </a:extLst>
          </p:cNvPr>
          <p:cNvSpPr/>
          <p:nvPr/>
        </p:nvSpPr>
        <p:spPr>
          <a:xfrm>
            <a:off x="10845059" y="191201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306BA-9046-1AB8-4BD9-D2CFBCF2B04B}"/>
              </a:ext>
            </a:extLst>
          </p:cNvPr>
          <p:cNvCxnSpPr>
            <a:cxnSpLocks/>
          </p:cNvCxnSpPr>
          <p:nvPr/>
        </p:nvCxnSpPr>
        <p:spPr>
          <a:xfrm flipV="1">
            <a:off x="9640547" y="2461354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/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blipFill>
                <a:blip r:embed="rId4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EC7DA-E481-2818-B4E9-F301F6F4D8A1}"/>
                  </a:ext>
                </a:extLst>
              </p:cNvPr>
              <p:cNvSpPr txBox="1"/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EC7DA-E481-2818-B4E9-F301F6F4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blipFill>
                <a:blip r:embed="rId5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/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blipFill>
                <a:blip r:embed="rId6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tial Circle 9">
            <a:extLst>
              <a:ext uri="{FF2B5EF4-FFF2-40B4-BE49-F238E27FC236}">
                <a16:creationId xmlns:a16="http://schemas.microsoft.com/office/drawing/2014/main" id="{45472617-A417-D07C-A416-DE2820F58621}"/>
              </a:ext>
            </a:extLst>
          </p:cNvPr>
          <p:cNvSpPr/>
          <p:nvPr/>
        </p:nvSpPr>
        <p:spPr>
          <a:xfrm>
            <a:off x="9164567" y="2281126"/>
            <a:ext cx="939603" cy="1031773"/>
          </a:xfrm>
          <a:prstGeom prst="pie">
            <a:avLst>
              <a:gd name="adj1" fmla="val 11846519"/>
              <a:gd name="adj2" fmla="val 17835635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CDF66-C668-2C74-7053-39B319172B30}"/>
              </a:ext>
            </a:extLst>
          </p:cNvPr>
          <p:cNvCxnSpPr>
            <a:cxnSpLocks/>
          </p:cNvCxnSpPr>
          <p:nvPr/>
        </p:nvCxnSpPr>
        <p:spPr>
          <a:xfrm flipH="1" flipV="1">
            <a:off x="8201045" y="2365746"/>
            <a:ext cx="1439501" cy="4312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/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A934F9-A1DA-FF35-EB42-23BE802F32F3}"/>
              </a:ext>
            </a:extLst>
          </p:cNvPr>
          <p:cNvCxnSpPr/>
          <p:nvPr/>
        </p:nvCxnSpPr>
        <p:spPr>
          <a:xfrm>
            <a:off x="8207163" y="2803192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428E44-6894-CAC3-EE0E-CE275812E589}"/>
              </a:ext>
            </a:extLst>
          </p:cNvPr>
          <p:cNvCxnSpPr>
            <a:cxnSpLocks/>
          </p:cNvCxnSpPr>
          <p:nvPr/>
        </p:nvCxnSpPr>
        <p:spPr>
          <a:xfrm flipV="1">
            <a:off x="9640547" y="1074698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33E04-30C2-8384-1F3C-FD0AF6697238}"/>
              </a:ext>
            </a:extLst>
          </p:cNvPr>
          <p:cNvCxnSpPr>
            <a:cxnSpLocks/>
          </p:cNvCxnSpPr>
          <p:nvPr/>
        </p:nvCxnSpPr>
        <p:spPr>
          <a:xfrm flipV="1">
            <a:off x="9629515" y="1243031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0F306-4212-0C98-6CD8-DFE320D25B66}"/>
                  </a:ext>
                </a:extLst>
              </p:cNvPr>
              <p:cNvSpPr txBox="1"/>
              <p:nvPr/>
            </p:nvSpPr>
            <p:spPr>
              <a:xfrm>
                <a:off x="9272166" y="204974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0F306-4212-0C98-6CD8-DFE320D2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166" y="2049743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7233B3-E448-CFFE-6295-71BB4E61A51A}"/>
              </a:ext>
            </a:extLst>
          </p:cNvPr>
          <p:cNvCxnSpPr>
            <a:cxnSpLocks/>
          </p:cNvCxnSpPr>
          <p:nvPr/>
        </p:nvCxnSpPr>
        <p:spPr>
          <a:xfrm flipH="1" flipV="1">
            <a:off x="8201045" y="2365746"/>
            <a:ext cx="1439501" cy="4312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Camera">
                <a:extLst>
                  <a:ext uri="{FF2B5EF4-FFF2-40B4-BE49-F238E27FC236}">
                    <a16:creationId xmlns:a16="http://schemas.microsoft.com/office/drawing/2014/main" id="{CDC9A96C-7D6F-0ED4-645D-95E49A5AEC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95281"/>
                  </p:ext>
                </p:extLst>
              </p:nvPr>
            </p:nvGraphicFramePr>
            <p:xfrm rot="20011901">
              <a:off x="7155584" y="1773466"/>
              <a:ext cx="966535" cy="947583"/>
            </p:xfrm>
            <a:graphic>
              <a:graphicData uri="http://schemas.microsoft.com/office/drawing/2017/model3d">
                <am3d:model3d r:embed="rId2">
                  <am3d:spPr>
                    <a:xfrm rot="20011901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Camera">
                <a:extLst>
                  <a:ext uri="{FF2B5EF4-FFF2-40B4-BE49-F238E27FC236}">
                    <a16:creationId xmlns:a16="http://schemas.microsoft.com/office/drawing/2014/main" id="{CDC9A96C-7D6F-0ED4-645D-95E49A5AE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011901">
                <a:off x="7155584" y="1773466"/>
                <a:ext cx="966535" cy="947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8223C3-8D26-CB2B-7173-B34C74F4DE29}"/>
                  </a:ext>
                </a:extLst>
              </p:cNvPr>
              <p:cNvSpPr txBox="1"/>
              <p:nvPr/>
            </p:nvSpPr>
            <p:spPr>
              <a:xfrm>
                <a:off x="7973032" y="2442879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8223C3-8D26-CB2B-7173-B34C74F4D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032" y="2442879"/>
                <a:ext cx="195886" cy="276999"/>
              </a:xfrm>
              <a:prstGeom prst="rect">
                <a:avLst/>
              </a:prstGeom>
              <a:blipFill>
                <a:blip r:embed="rId9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94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  <p:bldP spid="17" grpId="0"/>
      <p:bldP spid="17" grpId="1"/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BC19-27FE-21AF-4EBB-F5F30946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4CCE-E49E-16E8-8FF1-AFBD9B2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4DD1E-2B20-24F5-C6D3-A1127C58B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6071435" cy="4351337"/>
              </a:xfrm>
            </p:spPr>
            <p:txBody>
              <a:bodyPr/>
              <a:lstStyle/>
              <a:p>
                <a:r>
                  <a:rPr lang="uk-UA" dirty="0"/>
                  <a:t>Отже</a:t>
                </a:r>
                <a:r>
                  <a:rPr lang="en-US" dirty="0"/>
                  <a:t>,</a:t>
                </a:r>
                <a:r>
                  <a:rPr lang="uk-UA" dirty="0"/>
                  <a:t> як вирішує цю проблему метода Блінна-Фонга</a:t>
                </a:r>
                <a:r>
                  <a:rPr lang="en-US" dirty="0"/>
                  <a:t>? </a:t>
                </a:r>
              </a:p>
              <a:p>
                <a:r>
                  <a:rPr lang="uk-UA" dirty="0"/>
                  <a:t>Тепер спитаємо себе, коли інтенсивність дзерклаьного відбиття найвища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Ну, коли вектор огляду та вектор відбиття індентичні</a:t>
                </a:r>
                <a:endParaRPr lang="en-US" dirty="0"/>
              </a:p>
              <a:p>
                <a:r>
                  <a:rPr lang="uk-UA" dirty="0"/>
                  <a:t>Але якщо нам дані вектори світла та огляду,</a:t>
                </a:r>
                <a:r>
                  <a:rPr lang="en-US" dirty="0"/>
                  <a:t> </a:t>
                </a:r>
                <a:r>
                  <a:rPr lang="uk-UA" dirty="0"/>
                  <a:t>і ми їх не можемо змінювати, то коли ми ще отримуємо максимальну інтенсивність дзеркального відбиття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Вектор відбиття – це вектор, який має ідентичний кут між нормаллю, як нормаль має з оригінальним вектором</a:t>
                </a:r>
              </a:p>
              <a:p>
                <a:r>
                  <a:rPr lang="uk-UA" dirty="0"/>
                  <a:t>Отже кут між вектором світла та відбиття дорівнює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uk-UA" dirty="0"/>
                  <a:t>Якщо цей кут дорівнював би куту між вектором світла та огляду, чи це не означало б, що вектор відбиття та вектор огляду однакові</a:t>
                </a:r>
                <a:r>
                  <a:rPr lang="en-US" dirty="0"/>
                  <a:t>?</a:t>
                </a:r>
                <a:endParaRPr lang="uk-UA" dirty="0"/>
              </a:p>
              <a:p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4DD1E-2B20-24F5-C6D3-A1127C58B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6071435" cy="4351337"/>
              </a:xfrm>
              <a:blipFill>
                <a:blip r:embed="rId2"/>
                <a:stretch>
                  <a:fillRect l="-201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56BD6FE4-A069-E3E9-FE66-66BCA913A1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0055995" y="480279"/>
              <a:ext cx="966535" cy="947583"/>
            </p:xfrm>
            <a:graphic>
              <a:graphicData uri="http://schemas.microsoft.com/office/drawing/2017/model3d">
                <am3d:model3d r:embed="rId3">
                  <am3d:spPr>
                    <a:xfrm rot="4511506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56BD6FE4-A069-E3E9-FE66-66BCA913A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511506">
                <a:off x="10055995" y="480279"/>
                <a:ext cx="966535" cy="94758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un 4">
            <a:extLst>
              <a:ext uri="{FF2B5EF4-FFF2-40B4-BE49-F238E27FC236}">
                <a16:creationId xmlns:a16="http://schemas.microsoft.com/office/drawing/2014/main" id="{346122D6-7270-8BF8-2537-149B272B695A}"/>
              </a:ext>
            </a:extLst>
          </p:cNvPr>
          <p:cNvSpPr/>
          <p:nvPr/>
        </p:nvSpPr>
        <p:spPr>
          <a:xfrm>
            <a:off x="10845059" y="191201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A4268-0A9E-DCE3-E0F1-B03AA8829A64}"/>
                  </a:ext>
                </a:extLst>
              </p:cNvPr>
              <p:cNvSpPr txBox="1"/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blipFill>
                <a:blip r:embed="rId5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A95C5-3C72-F271-C9EA-8238275E3EE3}"/>
                  </a:ext>
                </a:extLst>
              </p:cNvPr>
              <p:cNvSpPr txBox="1"/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EC7DA-E481-2818-B4E9-F301F6F4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blipFill>
                <a:blip r:embed="rId6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7A6BD-1603-3E8C-4CE1-5709FFE7E52A}"/>
                  </a:ext>
                </a:extLst>
              </p:cNvPr>
              <p:cNvSpPr txBox="1"/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blipFill>
                <a:blip r:embed="rId7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E54A7D-36D5-248A-4810-C7A591C70E45}"/>
                  </a:ext>
                </a:extLst>
              </p:cNvPr>
              <p:cNvSpPr txBox="1"/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80" y="2180948"/>
                <a:ext cx="178190" cy="276999"/>
              </a:xfrm>
              <a:prstGeom prst="rect">
                <a:avLst/>
              </a:prstGeom>
              <a:blipFill>
                <a:blip r:embed="rId8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C347AD-C09C-A68A-71A0-3B62A95185AA}"/>
                  </a:ext>
                </a:extLst>
              </p:cNvPr>
              <p:cNvSpPr txBox="1"/>
              <p:nvPr/>
            </p:nvSpPr>
            <p:spPr>
              <a:xfrm>
                <a:off x="9396852" y="2423308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C347AD-C09C-A68A-71A0-3B62A9518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52" y="2423308"/>
                <a:ext cx="208967" cy="276999"/>
              </a:xfrm>
              <a:prstGeom prst="rect">
                <a:avLst/>
              </a:prstGeom>
              <a:blipFill>
                <a:blip r:embed="rId9"/>
                <a:stretch>
                  <a:fillRect l="-14286" r="-857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artial Circle 17">
            <a:extLst>
              <a:ext uri="{FF2B5EF4-FFF2-40B4-BE49-F238E27FC236}">
                <a16:creationId xmlns:a16="http://schemas.microsoft.com/office/drawing/2014/main" id="{11B2B8D9-47E8-270F-8353-B0E7353FB51E}"/>
              </a:ext>
            </a:extLst>
          </p:cNvPr>
          <p:cNvSpPr/>
          <p:nvPr/>
        </p:nvSpPr>
        <p:spPr>
          <a:xfrm>
            <a:off x="9279702" y="2367345"/>
            <a:ext cx="721687" cy="858394"/>
          </a:xfrm>
          <a:prstGeom prst="pie">
            <a:avLst>
              <a:gd name="adj1" fmla="val 11846519"/>
              <a:gd name="adj2" fmla="val 20757367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659070-539D-22D0-A4A6-5A0291FB3AA9}"/>
              </a:ext>
            </a:extLst>
          </p:cNvPr>
          <p:cNvCxnSpPr>
            <a:cxnSpLocks/>
          </p:cNvCxnSpPr>
          <p:nvPr/>
        </p:nvCxnSpPr>
        <p:spPr>
          <a:xfrm flipH="1" flipV="1">
            <a:off x="8201045" y="2365746"/>
            <a:ext cx="1439501" cy="4312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1BE607-AF6A-2C02-53CD-0E7FF7ABC8CC}"/>
                  </a:ext>
                </a:extLst>
              </p:cNvPr>
              <p:cNvSpPr txBox="1"/>
              <p:nvPr/>
            </p:nvSpPr>
            <p:spPr>
              <a:xfrm>
                <a:off x="9679014" y="2423308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1BE607-AF6A-2C02-53CD-0E7FF7AB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14" y="2423308"/>
                <a:ext cx="208967" cy="276999"/>
              </a:xfrm>
              <a:prstGeom prst="rect">
                <a:avLst/>
              </a:prstGeom>
              <a:blipFill>
                <a:blip r:embed="rId10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1E39F3-9DC4-F6DF-5267-EE28AB539D61}"/>
              </a:ext>
            </a:extLst>
          </p:cNvPr>
          <p:cNvCxnSpPr>
            <a:cxnSpLocks/>
          </p:cNvCxnSpPr>
          <p:nvPr/>
        </p:nvCxnSpPr>
        <p:spPr>
          <a:xfrm flipV="1">
            <a:off x="9629515" y="1243031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21E9F3-7213-6AC4-BDF8-15077CCE227A}"/>
              </a:ext>
            </a:extLst>
          </p:cNvPr>
          <p:cNvCxnSpPr>
            <a:cxnSpLocks/>
          </p:cNvCxnSpPr>
          <p:nvPr/>
        </p:nvCxnSpPr>
        <p:spPr>
          <a:xfrm flipV="1">
            <a:off x="9640547" y="2461354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1FAEC4-53E3-8C86-612D-3976D390B0FC}"/>
              </a:ext>
            </a:extLst>
          </p:cNvPr>
          <p:cNvCxnSpPr>
            <a:cxnSpLocks/>
          </p:cNvCxnSpPr>
          <p:nvPr/>
        </p:nvCxnSpPr>
        <p:spPr>
          <a:xfrm flipV="1">
            <a:off x="9640547" y="1074698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339C66-8223-7F35-1665-162264630444}"/>
              </a:ext>
            </a:extLst>
          </p:cNvPr>
          <p:cNvCxnSpPr/>
          <p:nvPr/>
        </p:nvCxnSpPr>
        <p:spPr>
          <a:xfrm>
            <a:off x="8207163" y="2803192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BF49-BFB4-7F52-1515-C32843DB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382E4-7561-AB87-ED4A-B902325D58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856478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Так, коли ці кути однакові, вектор відбиття та вектор огляду ідентичні, і ми далі отримуємо максимальну інтенсивність дзеркального </a:t>
                </a:r>
              </a:p>
              <a:p>
                <a:r>
                  <a:rPr lang="uk-UA" dirty="0"/>
                  <a:t>Коли ми маємо вектор, який знаходиться посередині між двома іншими векторами, ми його називаємо </a:t>
                </a:r>
                <a:r>
                  <a:rPr lang="uk-UA" b="1" dirty="0"/>
                  <a:t>півшляховим вектором</a:t>
                </a:r>
                <a:r>
                  <a:rPr lang="en-US" b="1" dirty="0"/>
                  <a:t>/half vector</a:t>
                </a:r>
                <a:endParaRPr lang="uk-UA" b="1" dirty="0"/>
              </a:p>
              <a:p>
                <a:pPr lvl="1"/>
                <a:r>
                  <a:rPr lang="uk-UA" dirty="0"/>
                  <a:t>У цьому прикладі,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це півшляховий вектор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382E4-7561-AB87-ED4A-B902325D5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856478" cy="4351337"/>
              </a:xfrm>
              <a:blipFill>
                <a:blip r:embed="rId2"/>
                <a:stretch>
                  <a:fillRect l="-20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n 4">
            <a:extLst>
              <a:ext uri="{FF2B5EF4-FFF2-40B4-BE49-F238E27FC236}">
                <a16:creationId xmlns:a16="http://schemas.microsoft.com/office/drawing/2014/main" id="{F74F8998-5EA4-3588-B584-32A11107AEB2}"/>
              </a:ext>
            </a:extLst>
          </p:cNvPr>
          <p:cNvSpPr/>
          <p:nvPr/>
        </p:nvSpPr>
        <p:spPr>
          <a:xfrm>
            <a:off x="10845059" y="191201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/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7E397-97E7-FAD1-F94E-A21FD363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blipFill>
                <a:blip r:embed="rId3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/>
              <p:nvPr/>
            </p:nvSpPr>
            <p:spPr>
              <a:xfrm>
                <a:off x="10123979" y="1106210"/>
                <a:ext cx="178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4322F8-C493-4987-67C4-8AB1D12D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79" y="1106210"/>
                <a:ext cx="178190" cy="276999"/>
              </a:xfrm>
              <a:prstGeom prst="rect">
                <a:avLst/>
              </a:prstGeom>
              <a:blipFill>
                <a:blip r:embed="rId4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428E44-6894-CAC3-EE0E-CE275812E589}"/>
              </a:ext>
            </a:extLst>
          </p:cNvPr>
          <p:cNvCxnSpPr>
            <a:cxnSpLocks/>
          </p:cNvCxnSpPr>
          <p:nvPr/>
        </p:nvCxnSpPr>
        <p:spPr>
          <a:xfrm flipV="1">
            <a:off x="9640547" y="1828800"/>
            <a:ext cx="1313965" cy="974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33E04-30C2-8384-1F3C-FD0AF6697238}"/>
              </a:ext>
            </a:extLst>
          </p:cNvPr>
          <p:cNvCxnSpPr>
            <a:cxnSpLocks/>
          </p:cNvCxnSpPr>
          <p:nvPr/>
        </p:nvCxnSpPr>
        <p:spPr>
          <a:xfrm flipV="1">
            <a:off x="9629515" y="1243031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36C97F-5C83-D4AB-E902-9BE995198851}"/>
                  </a:ext>
                </a:extLst>
              </p:cNvPr>
              <p:cNvSpPr txBox="1"/>
              <p:nvPr/>
            </p:nvSpPr>
            <p:spPr>
              <a:xfrm>
                <a:off x="10954512" y="1599214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36C97F-5C83-D4AB-E902-9BE99519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512" y="1599214"/>
                <a:ext cx="201144" cy="276999"/>
              </a:xfrm>
              <a:prstGeom prst="rect">
                <a:avLst/>
              </a:prstGeom>
              <a:blipFill>
                <a:blip r:embed="rId5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0055995" y="480279"/>
              <a:ext cx="966535" cy="947583"/>
            </p:xfrm>
            <a:graphic>
              <a:graphicData uri="http://schemas.microsoft.com/office/drawing/2017/model3d">
                <am3d:model3d r:embed="rId6">
                  <am3d:spPr>
                    <a:xfrm rot="4511506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amera">
                <a:extLst>
                  <a:ext uri="{FF2B5EF4-FFF2-40B4-BE49-F238E27FC236}">
                    <a16:creationId xmlns:a16="http://schemas.microsoft.com/office/drawing/2014/main" id="{0009A16C-9496-723F-C722-63EF12BE3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511506">
                <a:off x="10055995" y="480279"/>
                <a:ext cx="966535" cy="947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/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7C346A-C8FD-C96B-EA4E-3F8C15C2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blipFill>
                <a:blip r:embed="rId8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Partial Circle 36">
            <a:extLst>
              <a:ext uri="{FF2B5EF4-FFF2-40B4-BE49-F238E27FC236}">
                <a16:creationId xmlns:a16="http://schemas.microsoft.com/office/drawing/2014/main" id="{7DFE078D-7A70-F76B-C9E3-DCFE3622EC8C}"/>
              </a:ext>
            </a:extLst>
          </p:cNvPr>
          <p:cNvSpPr/>
          <p:nvPr/>
        </p:nvSpPr>
        <p:spPr>
          <a:xfrm>
            <a:off x="9164567" y="2281126"/>
            <a:ext cx="939603" cy="1031773"/>
          </a:xfrm>
          <a:prstGeom prst="pie">
            <a:avLst>
              <a:gd name="adj1" fmla="val 17854145"/>
              <a:gd name="adj2" fmla="val 20807007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FA935F-6600-E2E9-DB57-DBAFFD72FEC5}"/>
                  </a:ext>
                </a:extLst>
              </p:cNvPr>
              <p:cNvSpPr txBox="1"/>
              <p:nvPr/>
            </p:nvSpPr>
            <p:spPr>
              <a:xfrm>
                <a:off x="9963962" y="2153181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FA935F-6600-E2E9-DB57-DBAFFD72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962" y="2153181"/>
                <a:ext cx="208967" cy="276999"/>
              </a:xfrm>
              <a:prstGeom prst="rect">
                <a:avLst/>
              </a:prstGeom>
              <a:blipFill>
                <a:blip r:embed="rId9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E8E042-5DDB-66A2-F06F-CFA50A9E17E6}"/>
                  </a:ext>
                </a:extLst>
              </p:cNvPr>
              <p:cNvSpPr txBox="1"/>
              <p:nvPr/>
            </p:nvSpPr>
            <p:spPr>
              <a:xfrm>
                <a:off x="10134844" y="2381514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E8E042-5DDB-66A2-F06F-CFA50A9E1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844" y="2381514"/>
                <a:ext cx="208967" cy="276999"/>
              </a:xfrm>
              <a:prstGeom prst="rect">
                <a:avLst/>
              </a:prstGeom>
              <a:blipFill>
                <a:blip r:embed="rId10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C306BA-9046-1AB8-4BD9-D2CFBCF2B04B}"/>
              </a:ext>
            </a:extLst>
          </p:cNvPr>
          <p:cNvCxnSpPr>
            <a:cxnSpLocks/>
          </p:cNvCxnSpPr>
          <p:nvPr/>
        </p:nvCxnSpPr>
        <p:spPr>
          <a:xfrm flipV="1">
            <a:off x="9640547" y="2461354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ACDF66-C668-2C74-7053-39B319172B30}"/>
              </a:ext>
            </a:extLst>
          </p:cNvPr>
          <p:cNvCxnSpPr>
            <a:cxnSpLocks/>
          </p:cNvCxnSpPr>
          <p:nvPr/>
        </p:nvCxnSpPr>
        <p:spPr>
          <a:xfrm flipV="1">
            <a:off x="9640546" y="1243030"/>
            <a:ext cx="787113" cy="15539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A934F9-A1DA-FF35-EB42-23BE802F32F3}"/>
              </a:ext>
            </a:extLst>
          </p:cNvPr>
          <p:cNvCxnSpPr>
            <a:cxnSpLocks/>
          </p:cNvCxnSpPr>
          <p:nvPr/>
        </p:nvCxnSpPr>
        <p:spPr>
          <a:xfrm>
            <a:off x="8933197" y="2020021"/>
            <a:ext cx="1450581" cy="1586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9343-8D84-482D-FC9A-42FC39A2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Блінна-Фонга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B325A-43C5-EF5F-5B4C-20C0F14ED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108914" cy="4351337"/>
              </a:xfrm>
            </p:spPr>
            <p:txBody>
              <a:bodyPr/>
              <a:lstStyle/>
              <a:p>
                <a:r>
                  <a:rPr lang="uk-UA" dirty="0"/>
                  <a:t>Тепер, що всі ці спостереження нам додають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uk-UA" dirty="0"/>
                  <a:t>При обчисленні дзеркального відбиття пікселя, ми не можемо змінювати нормаль</a:t>
                </a:r>
                <a:r>
                  <a:rPr lang="en-US" dirty="0"/>
                  <a:t>, </a:t>
                </a:r>
                <a:r>
                  <a:rPr lang="uk-UA" dirty="0"/>
                  <a:t>та яких небудь вхідних векторів</a:t>
                </a:r>
                <a:endParaRPr lang="en-US" dirty="0"/>
              </a:p>
              <a:p>
                <a:r>
                  <a:rPr lang="uk-UA" dirty="0"/>
                  <a:t>Ну, ми спостерігли, що коли нормаль дорівнює вектору півшляху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uk-UA" dirty="0"/>
                  <a:t>, ми отримуємо максимальну інтенсивність дзеркального відбиття</a:t>
                </a:r>
              </a:p>
              <a:p>
                <a:pPr lvl="1"/>
                <a:r>
                  <a:rPr lang="uk-UA" dirty="0"/>
                  <a:t>Це також означає, що коли нормаль схожа на</a:t>
                </a:r>
                <a:r>
                  <a:rPr lang="en-US" dirty="0"/>
                  <a:t> </a:t>
                </a:r>
                <a:r>
                  <a:rPr lang="uk-UA" dirty="0"/>
                  <a:t>вектор півшляху, то ми очікуємо, що результат дзеркального відбиття буде інтенсивнішим</a:t>
                </a:r>
              </a:p>
              <a:p>
                <a:r>
                  <a:rPr lang="uk-UA" dirty="0"/>
                  <a:t>Скалярний добуток вказує, наскількі подібні напрямки двох одиничних векторів</a:t>
                </a:r>
              </a:p>
              <a:p>
                <a:pPr lvl="1"/>
                <a:r>
                  <a:rPr lang="uk-UA" dirty="0"/>
                  <a:t>Тому можемо обчислити скалярний добуток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uk-UA" dirty="0"/>
                  <a:t> та використовувати його так само, як скалярний добуток у моделі Фонга</a:t>
                </a:r>
                <a:endParaRPr lang="en-US" dirty="0"/>
              </a:p>
              <a:p>
                <a:pPr lvl="1"/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B325A-43C5-EF5F-5B4C-20C0F14ED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108914" cy="4351337"/>
              </a:xfrm>
              <a:blipFill>
                <a:blip r:embed="rId2"/>
                <a:stretch>
                  <a:fillRect l="-200" t="-980" r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6B8284C6-8528-5838-900B-6F21C719C6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11506">
              <a:off x="10055995" y="480279"/>
              <a:ext cx="966535" cy="947583"/>
            </p:xfrm>
            <a:graphic>
              <a:graphicData uri="http://schemas.microsoft.com/office/drawing/2017/model3d">
                <am3d:model3d r:embed="rId3">
                  <am3d:spPr>
                    <a:xfrm rot="4511506"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6B8284C6-8528-5838-900B-6F21C719C6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511506">
                <a:off x="10055995" y="480279"/>
                <a:ext cx="966535" cy="94758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un 4">
            <a:extLst>
              <a:ext uri="{FF2B5EF4-FFF2-40B4-BE49-F238E27FC236}">
                <a16:creationId xmlns:a16="http://schemas.microsoft.com/office/drawing/2014/main" id="{DB5367F0-0F7A-2D5A-B77A-3C3F96C30CB7}"/>
              </a:ext>
            </a:extLst>
          </p:cNvPr>
          <p:cNvSpPr/>
          <p:nvPr/>
        </p:nvSpPr>
        <p:spPr>
          <a:xfrm>
            <a:off x="10845059" y="191201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2D87CB-3477-B85B-FF0E-5E7B696B528E}"/>
                  </a:ext>
                </a:extLst>
              </p:cNvPr>
              <p:cNvSpPr txBox="1"/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2D87CB-3477-B85B-FF0E-5E7B696B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31" y="2472529"/>
                <a:ext cx="143565" cy="276999"/>
              </a:xfrm>
              <a:prstGeom prst="rect">
                <a:avLst/>
              </a:prstGeom>
              <a:blipFill>
                <a:blip r:embed="rId5"/>
                <a:stretch>
                  <a:fillRect l="-37500" r="-29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13087-4E24-E92A-8C7E-1DB2546EE8FF}"/>
                  </a:ext>
                </a:extLst>
              </p:cNvPr>
              <p:cNvSpPr txBox="1"/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13087-4E24-E92A-8C7E-1DB2546E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943" y="838811"/>
                <a:ext cx="201144" cy="276999"/>
              </a:xfrm>
              <a:prstGeom prst="rect">
                <a:avLst/>
              </a:prstGeom>
              <a:blipFill>
                <a:blip r:embed="rId6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EBA3C-B72B-5933-D5F6-643654815920}"/>
                  </a:ext>
                </a:extLst>
              </p:cNvPr>
              <p:cNvSpPr txBox="1"/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7EBA3C-B72B-5933-D5F6-643654815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218" y="1237764"/>
                <a:ext cx="195886" cy="276999"/>
              </a:xfrm>
              <a:prstGeom prst="rect">
                <a:avLst/>
              </a:prstGeom>
              <a:blipFill>
                <a:blip r:embed="rId7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92545F-E917-0DCC-B124-E0E4674B7FC5}"/>
              </a:ext>
            </a:extLst>
          </p:cNvPr>
          <p:cNvCxnSpPr/>
          <p:nvPr/>
        </p:nvCxnSpPr>
        <p:spPr>
          <a:xfrm>
            <a:off x="8207163" y="2803192"/>
            <a:ext cx="3015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1C1A8-C37E-7779-36D5-D33E440A5346}"/>
              </a:ext>
            </a:extLst>
          </p:cNvPr>
          <p:cNvCxnSpPr>
            <a:cxnSpLocks/>
          </p:cNvCxnSpPr>
          <p:nvPr/>
        </p:nvCxnSpPr>
        <p:spPr>
          <a:xfrm flipV="1">
            <a:off x="9640547" y="1074698"/>
            <a:ext cx="0" cy="172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B4CED2-9C4B-A7EF-36FC-061DD8A7A38C}"/>
                  </a:ext>
                </a:extLst>
              </p:cNvPr>
              <p:cNvSpPr txBox="1"/>
              <p:nvPr/>
            </p:nvSpPr>
            <p:spPr>
              <a:xfrm>
                <a:off x="10900507" y="1533327"/>
                <a:ext cx="196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B4CED2-9C4B-A7EF-36FC-061DD8A7A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507" y="1533327"/>
                <a:ext cx="196336" cy="276999"/>
              </a:xfrm>
              <a:prstGeom prst="rect">
                <a:avLst/>
              </a:prstGeom>
              <a:blipFill>
                <a:blip r:embed="rId8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EA233B-0E82-4279-3A5B-CC62E3638CD0}"/>
                  </a:ext>
                </a:extLst>
              </p:cNvPr>
              <p:cNvSpPr txBox="1"/>
              <p:nvPr/>
            </p:nvSpPr>
            <p:spPr>
              <a:xfrm>
                <a:off x="8580894" y="3534757"/>
                <a:ext cx="212064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𝑠h𝑖𝑛𝑖𝑛𝑒𝑠𝑠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EA233B-0E82-4279-3A5B-CC62E363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894" y="3534757"/>
                <a:ext cx="2120645" cy="285912"/>
              </a:xfrm>
              <a:prstGeom prst="rect">
                <a:avLst/>
              </a:prstGeom>
              <a:blipFill>
                <a:blip r:embed="rId9"/>
                <a:stretch>
                  <a:fillRect l="-862" t="-4255" r="-57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9AE097-45D6-403E-253A-E5047289682F}"/>
                  </a:ext>
                </a:extLst>
              </p:cNvPr>
              <p:cNvSpPr txBox="1"/>
              <p:nvPr/>
            </p:nvSpPr>
            <p:spPr>
              <a:xfrm>
                <a:off x="8580894" y="3141374"/>
                <a:ext cx="1452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9AE097-45D6-403E-253A-E50472896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894" y="3141374"/>
                <a:ext cx="1452962" cy="276999"/>
              </a:xfrm>
              <a:prstGeom prst="rect">
                <a:avLst/>
              </a:prstGeom>
              <a:blipFill>
                <a:blip r:embed="rId10"/>
                <a:stretch>
                  <a:fillRect l="-1681" r="-336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2D1DBBA3-8CF6-2A2C-9CC9-F624834BFFD1}"/>
              </a:ext>
            </a:extLst>
          </p:cNvPr>
          <p:cNvSpPr/>
          <p:nvPr/>
        </p:nvSpPr>
        <p:spPr>
          <a:xfrm>
            <a:off x="9164567" y="2281126"/>
            <a:ext cx="939603" cy="1031773"/>
          </a:xfrm>
          <a:prstGeom prst="pie">
            <a:avLst>
              <a:gd name="adj1" fmla="val 16245162"/>
              <a:gd name="adj2" fmla="val 1933106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96DAF1-EBB8-4AE7-C37D-61E9F06561E0}"/>
                  </a:ext>
                </a:extLst>
              </p:cNvPr>
              <p:cNvSpPr txBox="1"/>
              <p:nvPr/>
            </p:nvSpPr>
            <p:spPr>
              <a:xfrm>
                <a:off x="9765567" y="204818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96DAF1-EBB8-4AE7-C37D-61E9F065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567" y="2048186"/>
                <a:ext cx="200696" cy="276999"/>
              </a:xfrm>
              <a:prstGeom prst="rect">
                <a:avLst/>
              </a:prstGeom>
              <a:blipFill>
                <a:blip r:embed="rId11"/>
                <a:stretch>
                  <a:fillRect l="-27273" r="-181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4DF78C5-0197-0E86-7B07-E2F641481688}"/>
              </a:ext>
            </a:extLst>
          </p:cNvPr>
          <p:cNvSpPr txBox="1"/>
          <p:nvPr/>
        </p:nvSpPr>
        <p:spPr>
          <a:xfrm>
            <a:off x="7486650" y="4171950"/>
            <a:ext cx="2278917" cy="10772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І це докладно як модель Блінна-Фонга обчислює інтенсивність дзеркального відбиття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B4C6B4-96B9-40A7-9ACD-07C6AB7E2F74}"/>
              </a:ext>
            </a:extLst>
          </p:cNvPr>
          <p:cNvCxnSpPr>
            <a:cxnSpLocks/>
          </p:cNvCxnSpPr>
          <p:nvPr/>
        </p:nvCxnSpPr>
        <p:spPr>
          <a:xfrm flipV="1">
            <a:off x="9640547" y="1744986"/>
            <a:ext cx="1282535" cy="10582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EFA93640-788A-9B6C-FF75-D272F3111EC0}"/>
              </a:ext>
            </a:extLst>
          </p:cNvPr>
          <p:cNvSpPr/>
          <p:nvPr/>
        </p:nvSpPr>
        <p:spPr>
          <a:xfrm>
            <a:off x="9164566" y="2282998"/>
            <a:ext cx="939603" cy="1031773"/>
          </a:xfrm>
          <a:prstGeom prst="pie">
            <a:avLst>
              <a:gd name="adj1" fmla="val 17866897"/>
              <a:gd name="adj2" fmla="val 20831853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2BB1F-1DB7-9AC3-3CB5-C40E6AA9595F}"/>
                  </a:ext>
                </a:extLst>
              </p:cNvPr>
              <p:cNvSpPr txBox="1"/>
              <p:nvPr/>
            </p:nvSpPr>
            <p:spPr>
              <a:xfrm>
                <a:off x="9939971" y="2135606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D2BB1F-1DB7-9AC3-3CB5-C40E6AA95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971" y="2135606"/>
                <a:ext cx="208967" cy="276999"/>
              </a:xfrm>
              <a:prstGeom prst="rect">
                <a:avLst/>
              </a:prstGeom>
              <a:blipFill>
                <a:blip r:embed="rId12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19021-BA81-D13E-893E-A40D21B6AEA3}"/>
                  </a:ext>
                </a:extLst>
              </p:cNvPr>
              <p:cNvSpPr txBox="1"/>
              <p:nvPr/>
            </p:nvSpPr>
            <p:spPr>
              <a:xfrm>
                <a:off x="10095413" y="2336127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19021-BA81-D13E-893E-A40D21B6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13" y="2336127"/>
                <a:ext cx="208967" cy="276999"/>
              </a:xfrm>
              <a:prstGeom prst="rect">
                <a:avLst/>
              </a:prstGeom>
              <a:blipFill>
                <a:blip r:embed="rId13"/>
                <a:stretch>
                  <a:fillRect l="-14706" r="-117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28ABB5-C2D7-4171-9E6A-B51D95482BCE}"/>
              </a:ext>
            </a:extLst>
          </p:cNvPr>
          <p:cNvCxnSpPr>
            <a:cxnSpLocks/>
          </p:cNvCxnSpPr>
          <p:nvPr/>
        </p:nvCxnSpPr>
        <p:spPr>
          <a:xfrm flipV="1">
            <a:off x="9640547" y="2461354"/>
            <a:ext cx="1315749" cy="34183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252DD0-2F7D-BDFA-2AF5-53E3016BA40C}"/>
              </a:ext>
            </a:extLst>
          </p:cNvPr>
          <p:cNvCxnSpPr>
            <a:cxnSpLocks/>
          </p:cNvCxnSpPr>
          <p:nvPr/>
        </p:nvCxnSpPr>
        <p:spPr>
          <a:xfrm flipV="1">
            <a:off x="9629515" y="1243031"/>
            <a:ext cx="798144" cy="15601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23" grpId="0"/>
      <p:bldP spid="24" grpId="0"/>
      <p:bldP spid="25" grpId="0"/>
      <p:bldP spid="26" grpId="0" animBg="1"/>
      <p:bldP spid="27" grpId="0"/>
      <p:bldP spid="28" grpId="0" animBg="1"/>
      <p:bldP spid="10" grpId="0" animBg="1"/>
      <p:bldP spid="10" grpId="1" animBg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137138</TotalTime>
  <Words>1127</Words>
  <Application>Microsoft Office PowerPoint</Application>
  <PresentationFormat>Widescreen</PresentationFormat>
  <Paragraphs>226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Schoolbook</vt:lpstr>
      <vt:lpstr>Wingdings 2</vt:lpstr>
      <vt:lpstr>YouTube Sans</vt:lpstr>
      <vt:lpstr>View</vt:lpstr>
      <vt:lpstr>Модель Бліна-Фонга</vt:lpstr>
      <vt:lpstr>Модель Блінна-Фонга</vt:lpstr>
      <vt:lpstr>Конус світла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Модель Блінна-Фонга</vt:lpstr>
      <vt:lpstr>Вектор півшляху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181</cp:revision>
  <dcterms:created xsi:type="dcterms:W3CDTF">2022-06-14T01:17:22Z</dcterms:created>
  <dcterms:modified xsi:type="dcterms:W3CDTF">2024-03-09T23:44:06Z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